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heme/themeOverride1.xml" ContentType="application/vnd.openxmlformats-officedocument.themeOverr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0"/>
  </p:notesMasterIdLst>
  <p:sldIdLst>
    <p:sldId id="256" r:id="rId2"/>
    <p:sldId id="271" r:id="rId3"/>
    <p:sldId id="257" r:id="rId4"/>
    <p:sldId id="268" r:id="rId5"/>
    <p:sldId id="267" r:id="rId6"/>
    <p:sldId id="259" r:id="rId7"/>
    <p:sldId id="261" r:id="rId8"/>
    <p:sldId id="273" r:id="rId9"/>
    <p:sldId id="262" r:id="rId10"/>
    <p:sldId id="269" r:id="rId11"/>
    <p:sldId id="275" r:id="rId12"/>
    <p:sldId id="263" r:id="rId13"/>
    <p:sldId id="272" r:id="rId14"/>
    <p:sldId id="276" r:id="rId15"/>
    <p:sldId id="265" r:id="rId16"/>
    <p:sldId id="264" r:id="rId17"/>
    <p:sldId id="266"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32" autoAdjust="0"/>
    <p:restoredTop sz="94660"/>
  </p:normalViewPr>
  <p:slideViewPr>
    <p:cSldViewPr snapToGrid="0">
      <p:cViewPr varScale="1">
        <p:scale>
          <a:sx n="90" d="100"/>
          <a:sy n="90" d="100"/>
        </p:scale>
        <p:origin x="80" y="148"/>
      </p:cViewPr>
      <p:guideLst>
        <p:guide orient="horz" pos="2160"/>
        <p:guide pos="3840"/>
      </p:guideLst>
    </p:cSldViewPr>
  </p:slideViewPr>
  <p:notesTextViewPr>
    <p:cViewPr>
      <p:scale>
        <a:sx n="1" d="1"/>
        <a:sy n="1" d="1"/>
      </p:scale>
      <p:origin x="0" y="-42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945BB3-F551-4655-8DEC-E4C43ECAF0CD}" type="datetimeFigureOut">
              <a:rPr lang="en-GB" smtClean="0"/>
              <a:pPr/>
              <a:t>15/05/2022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FF4B0-F4D6-490C-A2BD-F84AF47E77D3}" type="slidenum">
              <a:rPr lang="en-GB" smtClean="0"/>
              <a:pPr/>
              <a:t>‹#›</a:t>
            </a:fld>
            <a:endParaRPr lang="en-GB"/>
          </a:p>
        </p:txBody>
      </p:sp>
    </p:spTree>
    <p:extLst>
      <p:ext uri="{BB962C8B-B14F-4D97-AF65-F5344CB8AC3E}">
        <p14:creationId xmlns:p14="http://schemas.microsoft.com/office/powerpoint/2010/main" val="3690316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U"/>
          </a:p>
        </p:txBody>
      </p:sp>
      <p:sp>
        <p:nvSpPr>
          <p:cNvPr id="4" name="Slide Number Placeholder 3"/>
          <p:cNvSpPr>
            <a:spLocks noGrp="1"/>
          </p:cNvSpPr>
          <p:nvPr>
            <p:ph type="sldNum" sz="quarter" idx="5"/>
          </p:nvPr>
        </p:nvSpPr>
        <p:spPr/>
        <p:txBody>
          <a:bodyPr/>
          <a:lstStyle/>
          <a:p>
            <a:fld id="{549FF4B0-F4D6-490C-A2BD-F84AF47E77D3}" type="slidenum">
              <a:rPr lang="en-GB" smtClean="0"/>
              <a:pPr/>
              <a:t>1</a:t>
            </a:fld>
            <a:endParaRPr lang="en-GB"/>
          </a:p>
        </p:txBody>
      </p:sp>
    </p:spTree>
    <p:extLst>
      <p:ext uri="{BB962C8B-B14F-4D97-AF65-F5344CB8AC3E}">
        <p14:creationId xmlns:p14="http://schemas.microsoft.com/office/powerpoint/2010/main" val="3126177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a:lnSpc>
                <a:spcPct val="115000"/>
              </a:lnSpc>
              <a:spcAft>
                <a:spcPts val="1000"/>
              </a:spcAf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The research was conducted in accordance with the following ethical considerations:</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200" b="1" dirty="0">
                <a:effectLst/>
                <a:latin typeface="Times New Roman" panose="02020603050405020304" pitchFamily="18" charset="0"/>
                <a:ea typeface="Calibri" panose="020F0502020204030204" pitchFamily="34" charset="0"/>
                <a:cs typeface="Times New Roman" panose="02020603050405020304" pitchFamily="18" charset="0"/>
              </a:rPr>
              <a:t>Voluntary participation</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Participants were informed that they were free to choose whether or not to engage in the study and that they might withdraw at any moment without penalty.</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200" b="1" dirty="0">
                <a:effectLst/>
                <a:latin typeface="Times New Roman" panose="02020603050405020304" pitchFamily="18" charset="0"/>
                <a:ea typeface="Calibri" panose="020F0502020204030204" pitchFamily="34" charset="0"/>
                <a:cs typeface="Times New Roman" panose="02020603050405020304" pitchFamily="18" charset="0"/>
              </a:rPr>
              <a:t>Informed consent</a:t>
            </a: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 The following essential information was shared with participants:</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Font typeface="Arial" panose="020B0604020202020204" pitchFamily="34" charset="0"/>
              <a:buChar char="•"/>
              <a:tabLst>
                <a:tab pos="914400" algn="l"/>
              </a:tabLs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What the research is about</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Font typeface="Arial" panose="020B0604020202020204" pitchFamily="34" charset="0"/>
              <a:buChar char="•"/>
              <a:tabLst>
                <a:tab pos="914400" algn="l"/>
              </a:tabLs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The risks and benefits of taking part</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Font typeface="Arial" panose="020B0604020202020204" pitchFamily="34" charset="0"/>
              <a:buChar char="•"/>
              <a:tabLst>
                <a:tab pos="914400" algn="l"/>
              </a:tabLs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The duration of the research</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1000"/>
              </a:spcAft>
              <a:buFont typeface="Arial" panose="020B0604020202020204" pitchFamily="34" charset="0"/>
              <a:buChar char="•"/>
              <a:tabLst>
                <a:tab pos="914400" algn="l"/>
              </a:tabLst>
            </a:pPr>
            <a:r>
              <a:rPr lang="en-GB" sz="1200" dirty="0">
                <a:effectLst/>
                <a:latin typeface="Times New Roman" panose="02020603050405020304" pitchFamily="18" charset="0"/>
                <a:ea typeface="Calibri" panose="020F0502020204030204" pitchFamily="34" charset="0"/>
                <a:cs typeface="Times New Roman" panose="02020603050405020304" pitchFamily="18" charset="0"/>
              </a:rPr>
              <a:t>Institution’s name and contact number</a:t>
            </a:r>
            <a:endParaRPr lang="en-MU"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Confidentiality:</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Prior to the start of the study, everyone was asked to pledge to keep what was discussed secret and to respect each other's privacy.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10</a:t>
            </a:fld>
            <a:endParaRPr lang="en-GB"/>
          </a:p>
        </p:txBody>
      </p:sp>
    </p:spTree>
    <p:extLst>
      <p:ext uri="{BB962C8B-B14F-4D97-AF65-F5344CB8AC3E}">
        <p14:creationId xmlns:p14="http://schemas.microsoft.com/office/powerpoint/2010/main" val="206737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following risk assessments were evaluated in the research:</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Social risks</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No revelations regarding participants' identities or replies that might have an impact on their community, family, or employment.</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b="1" dirty="0">
                <a:effectLst/>
                <a:latin typeface="Times New Roman" panose="02020603050405020304" pitchFamily="18" charset="0"/>
                <a:ea typeface="Calibri" panose="020F0502020204030204" pitchFamily="34" charset="0"/>
                <a:cs typeface="Times New Roman" panose="02020603050405020304" pitchFamily="18" charset="0"/>
              </a:rPr>
              <a:t>Health and safety risks</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Supplemental help was requested to avoid any physical or psychological harm to participants when visiting their institutional setting.</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49FF4B0-F4D6-490C-A2BD-F84AF47E77D3}" type="slidenum">
              <a:rPr lang="en-GB" smtClean="0"/>
              <a:pPr/>
              <a:t>11</a:t>
            </a:fld>
            <a:endParaRPr lang="en-GB"/>
          </a:p>
        </p:txBody>
      </p:sp>
    </p:spTree>
    <p:extLst>
      <p:ext uri="{BB962C8B-B14F-4D97-AF65-F5344CB8AC3E}">
        <p14:creationId xmlns:p14="http://schemas.microsoft.com/office/powerpoint/2010/main" val="11363828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 content analysis was done on the responses acquired from participants, which aided in identifying the challenges linked with children and determining the ideal strategy for encouraging Inclusive Education.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Education for All is a basic right of every human, whether a kid or an adult; no individual may be denied their right to education because of their skills or limitations.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major adjustment necessary in the educational system is to make education available to everybody.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inclusive education is the design of school, classrooms, teaching aids, teaching style and activities to accommodate all students so that they may all study and contribute equally.</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According to the targeted interview with teachers, in order to promote inclusive education, schools must first identify the challenges that children face.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responses indicated that most of the time, every child, abled or disabled, faces certain problems in school that may be related to their learning abilities, being accepted or excluded by other children, being rejected by the teacher, being unable to adjust to school, requiring special education and equipment, and children facing disabilities.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These issues must be addressed through curriculum in order to promote Special Needs Education; hence, such curriculums must not just be connected with children with disabilities, but must also accommodate all children, assisting them in dealing with their issues.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These issues that affect every student can help institutions establish Special Needs Education and implement pedagogical modifications that support Inclusive Education. The curriculum must be planned with all of the student's needs and special equipment in mind to make the learning experience more easier and fun for all children, not just "Students with Disabilities," so that no child feels rejected by the instructor or other children.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12</a:t>
            </a:fld>
            <a:endParaRPr lang="en-GB"/>
          </a:p>
        </p:txBody>
      </p:sp>
    </p:spTree>
    <p:extLst>
      <p:ext uri="{BB962C8B-B14F-4D97-AF65-F5344CB8AC3E}">
        <p14:creationId xmlns:p14="http://schemas.microsoft.com/office/powerpoint/2010/main" val="3290216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Pedagogy is defined as "the act of teaching and its concomitant disclosure". It defines what needs to be understood and what abilities must be taught. Figure 1 demonstrates the combination of low and high Inclusive Teaching Style and Inclusive Pedagogy in the four quadrants, each representing a distinct style of Inclusive-Exclusive Education.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Figure 1 also demonstrates the pedagogical prerequisites and teaching methods for inclusive education, which were constructed based on responses from focused interviews with instructors and students.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13</a:t>
            </a:fld>
            <a:endParaRPr lang="en-GB"/>
          </a:p>
        </p:txBody>
      </p:sp>
    </p:spTree>
    <p:extLst>
      <p:ext uri="{BB962C8B-B14F-4D97-AF65-F5344CB8AC3E}">
        <p14:creationId xmlns:p14="http://schemas.microsoft.com/office/powerpoint/2010/main" val="1397134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Previously, the school system was built mostly on a low inclusive teaching style and pedagogy, which resulted in exclusion. This implies that neither the teaching style nor the pedagogy is concerned with equity or special needs education. The instructor may merely arrive to give the class without considering the children's learning requirements. Such teachers may categorize pupils based on their diverse origins and feel that children experiencing difficulties may require specially trained teachers and personnel to educate them.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school system shifts to a teacher-centric manner by retaining the low inclusive teaching style while shifting to high inclusive pedagogy. It is primarily determined by the teacher to whom he or she will pay more attention. When a teacher focuses on a single kid, it may result in isolation from other classes, which does not assist schools foster equal education.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Despite the fact that teachers are concerned about all of their pupils and may use a variety of pedagogical styles to fit each person, the school system will lead to a student-centric style. This may lead to youngsters being classified as able or disabled.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As a result, the High Inclusive Teaching Style and High Inclusive Pedagogy contribute in encouraging inclusive education to all students regardless of their diverse origins. This is mostly dependent on adopting changes in teachers' classroom conduct, which refers to how they stand, interact, and provide information. The teacher must create pedagogies that involve all children without discrimination or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categorisation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instructor must create pedagogies that allow students to feel comfortable and free to communicate ideas and have discussions with one another. The pedagogies are aimed to encourage creativity.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findings of this research show that in order to promote Inclusive Education, organizational support is required through developing inclusive infrastructures with the use of AI Technologies and Augmented Technology to promote Special Needs Education.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14</a:t>
            </a:fld>
            <a:endParaRPr lang="en-GB"/>
          </a:p>
        </p:txBody>
      </p:sp>
    </p:spTree>
    <p:extLst>
      <p:ext uri="{BB962C8B-B14F-4D97-AF65-F5344CB8AC3E}">
        <p14:creationId xmlns:p14="http://schemas.microsoft.com/office/powerpoint/2010/main" val="35042220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research proposal investigated how AI technologies are impacting people's lives and making life simpler for children with special needs. Its greatest influence may be seen in the field of education, where institutions, teachers, and parents work to promote inclusive education through the use of assistive technologies that can replace human labour and encourage education without prejudice.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The research also recommended developing inclusive teaching, which involves all children without distinction. It also proposed the establishment of pedagogies that encourage creativity and will aid in the creation of a secure atmosphere for children in which they are free to communicate ideas, engage in dialogues, and appreciate the diversity in each individual</a:t>
            </a:r>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15</a:t>
            </a:fld>
            <a:endParaRPr lang="en-GB"/>
          </a:p>
        </p:txBody>
      </p:sp>
    </p:spTree>
    <p:extLst>
      <p:ext uri="{BB962C8B-B14F-4D97-AF65-F5344CB8AC3E}">
        <p14:creationId xmlns:p14="http://schemas.microsoft.com/office/powerpoint/2010/main" val="37417890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U"/>
          </a:p>
        </p:txBody>
      </p:sp>
      <p:sp>
        <p:nvSpPr>
          <p:cNvPr id="4" name="Slide Number Placeholder 3"/>
          <p:cNvSpPr>
            <a:spLocks noGrp="1"/>
          </p:cNvSpPr>
          <p:nvPr>
            <p:ph type="sldNum" sz="quarter" idx="5"/>
          </p:nvPr>
        </p:nvSpPr>
        <p:spPr/>
        <p:txBody>
          <a:bodyPr/>
          <a:lstStyle/>
          <a:p>
            <a:fld id="{549FF4B0-F4D6-490C-A2BD-F84AF47E77D3}" type="slidenum">
              <a:rPr lang="en-GB" smtClean="0"/>
              <a:pPr/>
              <a:t>16</a:t>
            </a:fld>
            <a:endParaRPr lang="en-GB"/>
          </a:p>
        </p:txBody>
      </p:sp>
    </p:spTree>
    <p:extLst>
      <p:ext uri="{BB962C8B-B14F-4D97-AF65-F5344CB8AC3E}">
        <p14:creationId xmlns:p14="http://schemas.microsoft.com/office/powerpoint/2010/main" val="583552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U"/>
          </a:p>
        </p:txBody>
      </p:sp>
      <p:sp>
        <p:nvSpPr>
          <p:cNvPr id="4" name="Slide Number Placeholder 3"/>
          <p:cNvSpPr>
            <a:spLocks noGrp="1"/>
          </p:cNvSpPr>
          <p:nvPr>
            <p:ph type="sldNum" sz="quarter" idx="5"/>
          </p:nvPr>
        </p:nvSpPr>
        <p:spPr/>
        <p:txBody>
          <a:bodyPr/>
          <a:lstStyle/>
          <a:p>
            <a:fld id="{549FF4B0-F4D6-490C-A2BD-F84AF47E77D3}" type="slidenum">
              <a:rPr lang="en-GB" smtClean="0"/>
              <a:pPr/>
              <a:t>17</a:t>
            </a:fld>
            <a:endParaRPr lang="en-GB"/>
          </a:p>
        </p:txBody>
      </p:sp>
    </p:spTree>
    <p:extLst>
      <p:ext uri="{BB962C8B-B14F-4D97-AF65-F5344CB8AC3E}">
        <p14:creationId xmlns:p14="http://schemas.microsoft.com/office/powerpoint/2010/main" val="36839881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U"/>
          </a:p>
        </p:txBody>
      </p:sp>
      <p:sp>
        <p:nvSpPr>
          <p:cNvPr id="4" name="Slide Number Placeholder 3"/>
          <p:cNvSpPr>
            <a:spLocks noGrp="1"/>
          </p:cNvSpPr>
          <p:nvPr>
            <p:ph type="sldNum" sz="quarter" idx="5"/>
          </p:nvPr>
        </p:nvSpPr>
        <p:spPr/>
        <p:txBody>
          <a:bodyPr/>
          <a:lstStyle/>
          <a:p>
            <a:fld id="{549FF4B0-F4D6-490C-A2BD-F84AF47E77D3}" type="slidenum">
              <a:rPr lang="en-GB" smtClean="0"/>
              <a:pPr/>
              <a:t>18</a:t>
            </a:fld>
            <a:endParaRPr lang="en-GB"/>
          </a:p>
        </p:txBody>
      </p:sp>
    </p:spTree>
    <p:extLst>
      <p:ext uri="{BB962C8B-B14F-4D97-AF65-F5344CB8AC3E}">
        <p14:creationId xmlns:p14="http://schemas.microsoft.com/office/powerpoint/2010/main" val="3075166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People with disabilities are frequently locked in a horrific cycle of exclusion from society, participation in occupations, and mainstream development initiatives in many developing nations in Asia and the Pacific. According to the World Health Organization and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Laabidi</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World report on disability, over one billion people worldwide suffer from one or more impairments. Such people are excluded of healthcare, education, and employment possibilities. Without suitable assistive equipment, people frequently lack the means to engage in education for living an independent and healthier life. According to WHO estimates, over one billion individuals might benefit from one or more assistive technologies or goods. Microsoft's Annual Report (2017) has stressed the effect of technology on all aspects of life, work, and society at large. It has highlighted that the world requires a trustworthy technology that can help both people and society. Technology platforms and tools may foster creativity in persons with and without impairments.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2</a:t>
            </a:fld>
            <a:endParaRPr lang="en-GB"/>
          </a:p>
        </p:txBody>
      </p:sp>
    </p:spTree>
    <p:extLst>
      <p:ext uri="{BB962C8B-B14F-4D97-AF65-F5344CB8AC3E}">
        <p14:creationId xmlns:p14="http://schemas.microsoft.com/office/powerpoint/2010/main" val="580970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What pedagogy were used to teach special needs students, before?</a:t>
            </a: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What are the different technologies that AI provides together with assistive technologies to ease the teaching and learning for special needs students?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3</a:t>
            </a:fld>
            <a:endParaRPr lang="en-GB"/>
          </a:p>
        </p:txBody>
      </p:sp>
    </p:spTree>
    <p:extLst>
      <p:ext uri="{BB962C8B-B14F-4D97-AF65-F5344CB8AC3E}">
        <p14:creationId xmlns:p14="http://schemas.microsoft.com/office/powerpoint/2010/main" val="20332862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aim of this research was to investigate how incorporating AI into assistive devices allows people to participate in school and live a more independent and fulfilling life. The impact of AI on special needs kids, as well as the help these technologies may provide instructors in evaluating and delivering instruction tailored to the needs of these pupils, were explored. </a:t>
            </a:r>
          </a:p>
          <a:p>
            <a:pPr>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objective of this research was to examine the impact of AI 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lphaLcParen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Special need education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mj-lt"/>
              <a:buAutoNum type="alphaLcParen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AI helping teachers to promote special need education</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4</a:t>
            </a:fld>
            <a:endParaRPr lang="en-GB"/>
          </a:p>
        </p:txBody>
      </p:sp>
    </p:spTree>
    <p:extLst>
      <p:ext uri="{BB962C8B-B14F-4D97-AF65-F5344CB8AC3E}">
        <p14:creationId xmlns:p14="http://schemas.microsoft.com/office/powerpoint/2010/main" val="1238433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Artificial Intelligence has been the subject of several studies. According to Morrison,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Cutrell</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Dhareshwar</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as AI advances, it will become more crucial to determine what kinds of items individuals with disabilities will need as part of their digital toolkit. The incentives of AI in education have long been recognized, nevertheless, researchers have just begun to investigate its potential for persons with special needs in schooling. Artificial Intelligence and Special Needs Individuals with impairments benefit from collaboration between education and healthcare. Students with learning, hearing, vision, and mobility disabilities can benefit from artificial intelligence in the classroom.</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5</a:t>
            </a:fld>
            <a:endParaRPr lang="en-GB"/>
          </a:p>
        </p:txBody>
      </p:sp>
    </p:spTree>
    <p:extLst>
      <p:ext uri="{BB962C8B-B14F-4D97-AF65-F5344CB8AC3E}">
        <p14:creationId xmlns:p14="http://schemas.microsoft.com/office/powerpoint/2010/main" val="42548696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Any equipment or thing that may be used to increase, maintain, or improve the capacities of people with impairments is considered assistive technology. Because many learners with impairments require specialized instruction, assistive technology plays a vital role in special education. Today, as a result of technological disruption, many new technologies such as work automation, IOT, AI, machine learning, AR, VR, and so on are transforming the workplace, particularly for persons with disabilities, and requiring greater agility in the workforce to embrace faster and create inclusive and accessible organizations. AI technology has been created for the purpose of accomplishing high-computing jobs with the assistance of computer tools for the benefit of humans. Although machines can never replace humans, they can help people with better work arrangements. Recent advancements in AI may enable advancements in the education and learning sectors to empower students with unique needs.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6</a:t>
            </a:fld>
            <a:endParaRPr lang="en-GB"/>
          </a:p>
        </p:txBody>
      </p:sp>
    </p:spTree>
    <p:extLst>
      <p:ext uri="{BB962C8B-B14F-4D97-AF65-F5344CB8AC3E}">
        <p14:creationId xmlns:p14="http://schemas.microsoft.com/office/powerpoint/2010/main" val="855264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data was gathered through qualitative research, which included focus interviews. The responses were from instructors and pupils with impairments at a specialized school in Mauritius called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Laventure</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Technical School for Disabled.' Data was also gathered from publications available on ResearchGate. </a:t>
            </a:r>
          </a:p>
          <a:p>
            <a:pPr marL="457200">
              <a:lnSpc>
                <a:spcPct val="115000"/>
              </a:lnSpc>
              <a:spcAft>
                <a:spcPts val="1000"/>
              </a:spcAft>
            </a:pPr>
            <a:endParaRPr lang="en-GB"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marR="0" lvl="0" indent="0" algn="l" defTabSz="914400" rtl="0" eaLnBrk="1" fontAlgn="auto" latinLnBrk="0" hangingPunct="1">
              <a:lnSpc>
                <a:spcPct val="115000"/>
              </a:lnSpc>
              <a:spcBef>
                <a:spcPts val="0"/>
              </a:spcBef>
              <a:spcAft>
                <a:spcPts val="100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sample was chosen to better understand the assistance offered by the institution and the techniques used by instructors to establish an inclusive learning environment.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pP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following table illustrates the sample of focused interviews, which included eight pupils with disabilities and three instructors who taught students with special needs.</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7</a:t>
            </a:fld>
            <a:endParaRPr lang="en-GB"/>
          </a:p>
        </p:txBody>
      </p:sp>
    </p:spTree>
    <p:extLst>
      <p:ext uri="{BB962C8B-B14F-4D97-AF65-F5344CB8AC3E}">
        <p14:creationId xmlns:p14="http://schemas.microsoft.com/office/powerpoint/2010/main" val="3702082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The interview was generally divided into two segments: In the first phase, an interview was done with students with disabilities to better understand the issues that children with special needs encounter and whether or not they are handled by the institution or instructor. In the second stage, interviews were held with instructors who educate students with special needs in order to better understand their teaching style and institutional support for inclusive pedagogy. Table 2 shows the questions that were asked of respondents during the focused interview.</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8</a:t>
            </a:fld>
            <a:endParaRPr lang="en-GB"/>
          </a:p>
        </p:txBody>
      </p:sp>
    </p:spTree>
    <p:extLst>
      <p:ext uri="{BB962C8B-B14F-4D97-AF65-F5344CB8AC3E}">
        <p14:creationId xmlns:p14="http://schemas.microsoft.com/office/powerpoint/2010/main" val="773709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Several challenges were experienced when doing the interview with the students, including: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Time consuming – since the questions had to be thoroughly explained for them to grasp correctly</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15000"/>
              </a:lnSpc>
              <a:spcAft>
                <a:spcPts val="1000"/>
              </a:spcAf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Behavioural resistance - students with visual and physical limitations were not always ready to conduct interviews, react to inquiries, or simply engage. </a:t>
            </a:r>
            <a:endParaRPr lang="en-MU"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MU" dirty="0"/>
          </a:p>
        </p:txBody>
      </p:sp>
      <p:sp>
        <p:nvSpPr>
          <p:cNvPr id="4" name="Slide Number Placeholder 3"/>
          <p:cNvSpPr>
            <a:spLocks noGrp="1"/>
          </p:cNvSpPr>
          <p:nvPr>
            <p:ph type="sldNum" sz="quarter" idx="5"/>
          </p:nvPr>
        </p:nvSpPr>
        <p:spPr/>
        <p:txBody>
          <a:bodyPr/>
          <a:lstStyle/>
          <a:p>
            <a:fld id="{549FF4B0-F4D6-490C-A2BD-F84AF47E77D3}" type="slidenum">
              <a:rPr lang="en-GB" smtClean="0"/>
              <a:pPr/>
              <a:t>9</a:t>
            </a:fld>
            <a:endParaRPr lang="en-GB"/>
          </a:p>
        </p:txBody>
      </p:sp>
    </p:spTree>
    <p:extLst>
      <p:ext uri="{BB962C8B-B14F-4D97-AF65-F5344CB8AC3E}">
        <p14:creationId xmlns:p14="http://schemas.microsoft.com/office/powerpoint/2010/main" val="3537011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a:xfrm>
            <a:off x="5332412" y="5883275"/>
            <a:ext cx="4324044" cy="365125"/>
          </a:xfrm>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381990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1646089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2069179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1574435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2319225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13508205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4028433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832215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946696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a:xfrm>
            <a:off x="10951856" y="5867131"/>
            <a:ext cx="551167" cy="365125"/>
          </a:xfrm>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064331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420913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1747805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2648109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211166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336538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3900852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96722C-36E0-4D70-B0A8-8D4F789C7FD9}" type="datetimeFigureOut">
              <a:rPr lang="en-GB" smtClean="0"/>
              <a:pPr/>
              <a:t>15/05/2022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ABFF214-A186-4FF9-B20E-3999E3E36305}" type="slidenum">
              <a:rPr lang="en-GB" smtClean="0"/>
              <a:pPr/>
              <a:t>‹#›</a:t>
            </a:fld>
            <a:endParaRPr lang="en-GB"/>
          </a:p>
        </p:txBody>
      </p:sp>
    </p:spTree>
    <p:extLst>
      <p:ext uri="{BB962C8B-B14F-4D97-AF65-F5344CB8AC3E}">
        <p14:creationId xmlns:p14="http://schemas.microsoft.com/office/powerpoint/2010/main" val="1675588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A96722C-36E0-4D70-B0A8-8D4F789C7FD9}" type="datetimeFigureOut">
              <a:rPr lang="en-GB" smtClean="0"/>
              <a:pPr/>
              <a:t>15/05/2022</a:t>
            </a:fld>
            <a:endParaRPr lang="en-GB"/>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ABFF214-A186-4FF9-B20E-3999E3E36305}" type="slidenum">
              <a:rPr lang="en-GB" smtClean="0"/>
              <a:pPr/>
              <a:t>‹#›</a:t>
            </a:fld>
            <a:endParaRPr lang="en-GB"/>
          </a:p>
        </p:txBody>
      </p:sp>
    </p:spTree>
    <p:extLst>
      <p:ext uri="{BB962C8B-B14F-4D97-AF65-F5344CB8AC3E}">
        <p14:creationId xmlns:p14="http://schemas.microsoft.com/office/powerpoint/2010/main" val="1453881722"/>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2.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2.png"/><Relationship Id="rId2" Type="http://schemas.microsoft.com/office/2007/relationships/media" Target="../media/media13.m4a"/><Relationship Id="rId1" Type="http://schemas.openxmlformats.org/officeDocument/2006/relationships/tags" Target="../tags/tag12.xml"/><Relationship Id="rId6" Type="http://schemas.openxmlformats.org/officeDocument/2006/relationships/image" Target="../media/image5.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3.xml"/><Relationship Id="rId6" Type="http://schemas.openxmlformats.org/officeDocument/2006/relationships/image" Target="../media/image2.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4.xml"/><Relationship Id="rId6" Type="http://schemas.openxmlformats.org/officeDocument/2006/relationships/image" Target="../media/image2.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2.png"/><Relationship Id="rId2" Type="http://schemas.microsoft.com/office/2007/relationships/media" Target="../media/media16.m4a"/><Relationship Id="rId1" Type="http://schemas.openxmlformats.org/officeDocument/2006/relationships/tags" Target="../tags/tag15.xml"/><Relationship Id="rId6" Type="http://schemas.openxmlformats.org/officeDocument/2006/relationships/image" Target="../media/image6.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2.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3.emf"/><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2.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4.emf"/><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9.m4a"/><Relationship Id="rId7" Type="http://schemas.openxmlformats.org/officeDocument/2006/relationships/image" Target="../media/image2.png"/><Relationship Id="rId2" Type="http://schemas.openxmlformats.org/officeDocument/2006/relationships/tags" Target="../tags/tag8.xml"/><Relationship Id="rId1" Type="http://schemas.openxmlformats.org/officeDocument/2006/relationships/themeOverride" Target="../theme/themeOverride1.xml"/><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F1A44-8325-3A19-D4DC-442D7069189E}"/>
              </a:ext>
            </a:extLst>
          </p:cNvPr>
          <p:cNvSpPr>
            <a:spLocks noGrp="1"/>
          </p:cNvSpPr>
          <p:nvPr>
            <p:ph type="ctrTitle"/>
          </p:nvPr>
        </p:nvSpPr>
        <p:spPr/>
        <p:txBody>
          <a:bodyPr/>
          <a:lstStyle/>
          <a:p>
            <a:r>
              <a:rPr lang="en-GB" dirty="0">
                <a:ln w="0"/>
                <a:effectLst>
                  <a:outerShdw blurRad="38100" dist="19050" dir="2700000" algn="tl" rotWithShape="0">
                    <a:schemeClr val="dk1">
                      <a:alpha val="40000"/>
                    </a:schemeClr>
                  </a:outerShdw>
                </a:effectLst>
              </a:rPr>
              <a:t>Research Proposal</a:t>
            </a:r>
          </a:p>
        </p:txBody>
      </p:sp>
      <p:sp>
        <p:nvSpPr>
          <p:cNvPr id="3" name="Subtitle 2">
            <a:extLst>
              <a:ext uri="{FF2B5EF4-FFF2-40B4-BE49-F238E27FC236}">
                <a16:creationId xmlns:a16="http://schemas.microsoft.com/office/drawing/2014/main" id="{37EFCD16-EF05-61B4-D16D-70C54743D073}"/>
              </a:ext>
            </a:extLst>
          </p:cNvPr>
          <p:cNvSpPr>
            <a:spLocks noGrp="1"/>
          </p:cNvSpPr>
          <p:nvPr>
            <p:ph type="subTitle" idx="1"/>
          </p:nvPr>
        </p:nvSpPr>
        <p:spPr>
          <a:xfrm>
            <a:off x="4599072" y="4273725"/>
            <a:ext cx="7155036" cy="1204207"/>
          </a:xfrm>
        </p:spPr>
        <p:txBody>
          <a:bodyPr>
            <a:normAutofit fontScale="47500" lnSpcReduction="20000"/>
          </a:bodyPr>
          <a:lstStyle/>
          <a:p>
            <a:r>
              <a:rPr lang="en-GB" sz="9000" dirty="0">
                <a:ln w="0"/>
                <a:solidFill>
                  <a:schemeClr val="accent1"/>
                </a:solidFill>
                <a:effectLst>
                  <a:outerShdw blurRad="38100" dist="25400" dir="5400000" algn="ctr" rotWithShape="0">
                    <a:srgbClr val="6E747A">
                      <a:alpha val="43000"/>
                    </a:srgbClr>
                  </a:outerShdw>
                </a:effectLst>
              </a:rPr>
              <a:t>Impact Of Artificial Intelligence On Special Need Students </a:t>
            </a:r>
          </a:p>
        </p:txBody>
      </p:sp>
      <p:sp>
        <p:nvSpPr>
          <p:cNvPr id="4" name="Subtitle 2">
            <a:extLst>
              <a:ext uri="{FF2B5EF4-FFF2-40B4-BE49-F238E27FC236}">
                <a16:creationId xmlns:a16="http://schemas.microsoft.com/office/drawing/2014/main" id="{5C8F1995-E3BF-4890-883B-C461245533D0}"/>
              </a:ext>
            </a:extLst>
          </p:cNvPr>
          <p:cNvSpPr txBox="1">
            <a:spLocks/>
          </p:cNvSpPr>
          <p:nvPr/>
        </p:nvSpPr>
        <p:spPr>
          <a:xfrm>
            <a:off x="4682768" y="5200474"/>
            <a:ext cx="6987645" cy="1388534"/>
          </a:xfrm>
          <a:prstGeom prst="rect">
            <a:avLst/>
          </a:prstGeom>
        </p:spPr>
        <p:txBody>
          <a:bodyPr vert="horz" lIns="91440" tIns="45720" rIns="91440" bIns="45720" rtlCol="0" anchor="t">
            <a:normAutofit/>
            <a:scene3d>
              <a:camera prst="orthographicFront"/>
              <a:lightRig rig="harsh" dir="t"/>
            </a:scene3d>
            <a:sp3d extrusionH="57150" prstMaterial="matte">
              <a:bevelT w="63500" h="12700" prst="angle"/>
              <a:contourClr>
                <a:schemeClr val="bg1">
                  <a:lumMod val="65000"/>
                </a:schemeClr>
              </a:contourClr>
            </a:sp3d>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endParaRPr lang="en-GB" sz="2000" b="1" dirty="0">
              <a:ln/>
              <a:solidFill>
                <a:schemeClr val="accent3"/>
              </a:solidFill>
            </a:endParaRPr>
          </a:p>
        </p:txBody>
      </p:sp>
      <p:sp>
        <p:nvSpPr>
          <p:cNvPr id="5" name="TextBox 4">
            <a:extLst>
              <a:ext uri="{FF2B5EF4-FFF2-40B4-BE49-F238E27FC236}">
                <a16:creationId xmlns:a16="http://schemas.microsoft.com/office/drawing/2014/main" id="{686DBDEF-6B18-4913-8CA8-8A6BA6DAF4A6}"/>
              </a:ext>
            </a:extLst>
          </p:cNvPr>
          <p:cNvSpPr txBox="1"/>
          <p:nvPr/>
        </p:nvSpPr>
        <p:spPr>
          <a:xfrm>
            <a:off x="5607847" y="5806362"/>
            <a:ext cx="6414257" cy="1015663"/>
          </a:xfrm>
          <a:prstGeom prst="rect">
            <a:avLst/>
          </a:prstGeom>
          <a:noFill/>
        </p:spPr>
        <p:txBody>
          <a:bodyPr wrap="square" rtlCol="0">
            <a:spAutoFit/>
          </a:bodyPr>
          <a:lstStyle/>
          <a:p>
            <a:r>
              <a:rPr lang="en-US" sz="2000" b="1" dirty="0">
                <a:solidFill>
                  <a:schemeClr val="accent2"/>
                </a:solidFill>
                <a:cs typeface="Arial" panose="020B0604020202020204" pitchFamily="34" charset="0"/>
              </a:rPr>
              <a:t>Presented by: </a:t>
            </a:r>
            <a:r>
              <a:rPr lang="en-US" sz="2000" i="1" dirty="0">
                <a:solidFill>
                  <a:schemeClr val="accent2"/>
                </a:solidFill>
                <a:cs typeface="Arial" panose="020B0604020202020204" pitchFamily="34" charset="0"/>
              </a:rPr>
              <a:t>MOHONEE </a:t>
            </a:r>
            <a:r>
              <a:rPr lang="en-US" sz="2000" i="1" dirty="0" err="1">
                <a:solidFill>
                  <a:schemeClr val="accent2"/>
                </a:solidFill>
                <a:cs typeface="Arial" panose="020B0604020202020204" pitchFamily="34" charset="0"/>
              </a:rPr>
              <a:t>Kalina</a:t>
            </a:r>
            <a:endParaRPr lang="en-US" sz="2000" i="1" dirty="0">
              <a:solidFill>
                <a:schemeClr val="accent2"/>
              </a:solidFill>
              <a:cs typeface="Arial" panose="020B0604020202020204" pitchFamily="34" charset="0"/>
            </a:endParaRPr>
          </a:p>
          <a:p>
            <a:r>
              <a:rPr lang="en-US" sz="2000" b="1" dirty="0">
                <a:solidFill>
                  <a:schemeClr val="accent2"/>
                </a:solidFill>
                <a:cs typeface="Arial" panose="020B0604020202020204" pitchFamily="34" charset="0"/>
              </a:rPr>
              <a:t>Institution: </a:t>
            </a:r>
            <a:r>
              <a:rPr lang="en-US" sz="2000" i="1" dirty="0">
                <a:solidFill>
                  <a:schemeClr val="accent2"/>
                </a:solidFill>
                <a:cs typeface="Arial" panose="020B0604020202020204" pitchFamily="34" charset="0"/>
              </a:rPr>
              <a:t>University of Essex</a:t>
            </a:r>
          </a:p>
          <a:p>
            <a:r>
              <a:rPr lang="en-US" sz="2000" b="1" dirty="0">
                <a:solidFill>
                  <a:schemeClr val="accent2"/>
                </a:solidFill>
                <a:cs typeface="Arial" panose="020B0604020202020204" pitchFamily="34" charset="0"/>
              </a:rPr>
              <a:t>Level: </a:t>
            </a:r>
            <a:r>
              <a:rPr lang="en-US" sz="2000" i="1" dirty="0">
                <a:solidFill>
                  <a:schemeClr val="accent2"/>
                </a:solidFill>
                <a:cs typeface="Arial" panose="020B0604020202020204" pitchFamily="34" charset="0"/>
              </a:rPr>
              <a:t>MSc Cybersecurity</a:t>
            </a:r>
          </a:p>
        </p:txBody>
      </p:sp>
      <p:pic>
        <p:nvPicPr>
          <p:cNvPr id="6" name="Audio 5">
            <a:hlinkClick r:id="" action="ppaction://media"/>
            <a:extLst>
              <a:ext uri="{FF2B5EF4-FFF2-40B4-BE49-F238E27FC236}">
                <a16:creationId xmlns:a16="http://schemas.microsoft.com/office/drawing/2014/main" id="{24D97298-C0C7-4B34-9501-97FE2639C6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98698664"/>
      </p:ext>
    </p:extLst>
  </p:cSld>
  <p:clrMapOvr>
    <a:masterClrMapping/>
  </p:clrMapOvr>
  <mc:AlternateContent xmlns:mc="http://schemas.openxmlformats.org/markup-compatibility/2006" xmlns:p14="http://schemas.microsoft.com/office/powerpoint/2010/main">
    <mc:Choice Requires="p14">
      <p:transition spd="slow" p14:dur="2000" advTm="7203"/>
    </mc:Choice>
    <mc:Fallback xmlns="">
      <p:transition spd="slow" advTm="7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25582-BF38-F399-2B5B-1DCABA070911}"/>
              </a:ext>
            </a:extLst>
          </p:cNvPr>
          <p:cNvSpPr>
            <a:spLocks noGrp="1"/>
          </p:cNvSpPr>
          <p:nvPr>
            <p:ph type="title"/>
          </p:nvPr>
        </p:nvSpPr>
        <p:spPr>
          <a:xfrm>
            <a:off x="1473676" y="1907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Ethical Consideration</a:t>
            </a:r>
          </a:p>
        </p:txBody>
      </p:sp>
      <p:sp>
        <p:nvSpPr>
          <p:cNvPr id="3" name="Content Placeholder 2">
            <a:extLst>
              <a:ext uri="{FF2B5EF4-FFF2-40B4-BE49-F238E27FC236}">
                <a16:creationId xmlns:a16="http://schemas.microsoft.com/office/drawing/2014/main" id="{9C0CDDA5-7470-7B2E-CB17-3878755AD95D}"/>
              </a:ext>
            </a:extLst>
          </p:cNvPr>
          <p:cNvSpPr>
            <a:spLocks noGrp="1"/>
          </p:cNvSpPr>
          <p:nvPr>
            <p:ph idx="1"/>
          </p:nvPr>
        </p:nvSpPr>
        <p:spPr>
          <a:xfrm>
            <a:off x="1473676" y="1457379"/>
            <a:ext cx="9696072" cy="4880115"/>
          </a:xfrm>
        </p:spPr>
        <p:txBody>
          <a:bodyPr>
            <a:normAutofit/>
          </a:bodyPr>
          <a:lstStyle/>
          <a:p>
            <a:pPr marL="0" indent="0">
              <a:buNone/>
            </a:pPr>
            <a:r>
              <a:rPr lang="en-GB" sz="3000" b="1" dirty="0">
                <a:solidFill>
                  <a:schemeClr val="accent2"/>
                </a:solidFill>
              </a:rPr>
              <a:t>Ethical considerations:</a:t>
            </a:r>
          </a:p>
          <a:p>
            <a:r>
              <a:rPr lang="en-GB" b="1" dirty="0"/>
              <a:t>Voluntary participation</a:t>
            </a:r>
          </a:p>
          <a:p>
            <a:r>
              <a:rPr lang="en-GB" b="1" dirty="0"/>
              <a:t>Informed consent</a:t>
            </a:r>
            <a:endParaRPr lang="en-GB" dirty="0"/>
          </a:p>
          <a:p>
            <a:pPr lvl="1"/>
            <a:r>
              <a:rPr lang="en-GB" dirty="0"/>
              <a:t>What the research is about</a:t>
            </a:r>
          </a:p>
          <a:p>
            <a:pPr lvl="1"/>
            <a:r>
              <a:rPr lang="en-GB" dirty="0"/>
              <a:t>The risks and benefits of taking part</a:t>
            </a:r>
          </a:p>
          <a:p>
            <a:pPr lvl="1"/>
            <a:r>
              <a:rPr lang="en-GB" dirty="0"/>
              <a:t>The duration of the research</a:t>
            </a:r>
          </a:p>
          <a:p>
            <a:pPr lvl="1"/>
            <a:r>
              <a:rPr lang="en-GB" dirty="0"/>
              <a:t>Institution’s name and research purpose</a:t>
            </a:r>
          </a:p>
          <a:p>
            <a:r>
              <a:rPr lang="en-GB" b="1" dirty="0"/>
              <a:t>Confidentiality</a:t>
            </a:r>
            <a:endParaRPr lang="en-GB" dirty="0"/>
          </a:p>
        </p:txBody>
      </p:sp>
      <p:sp>
        <p:nvSpPr>
          <p:cNvPr id="5" name="TextBox 4">
            <a:extLst>
              <a:ext uri="{FF2B5EF4-FFF2-40B4-BE49-F238E27FC236}">
                <a16:creationId xmlns:a16="http://schemas.microsoft.com/office/drawing/2014/main" id="{5CF9BE5D-F3D6-531C-18C3-D9B250A112A4}"/>
              </a:ext>
            </a:extLst>
          </p:cNvPr>
          <p:cNvSpPr txBox="1"/>
          <p:nvPr/>
        </p:nvSpPr>
        <p:spPr>
          <a:xfrm>
            <a:off x="0" y="6500376"/>
            <a:ext cx="4049486"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Bhandari and Examples, 2021</a:t>
            </a:r>
            <a:endParaRPr lang="en-GB" sz="1600" dirty="0"/>
          </a:p>
        </p:txBody>
      </p:sp>
      <p:pic>
        <p:nvPicPr>
          <p:cNvPr id="4" name="Audio 3">
            <a:hlinkClick r:id="" action="ppaction://media"/>
            <a:extLst>
              <a:ext uri="{FF2B5EF4-FFF2-40B4-BE49-F238E27FC236}">
                <a16:creationId xmlns:a16="http://schemas.microsoft.com/office/drawing/2014/main" id="{8513079D-E3FF-49E3-B4E9-F725AC857BD8}"/>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857597040"/>
      </p:ext>
    </p:extLst>
  </p:cSld>
  <p:clrMapOvr>
    <a:masterClrMapping/>
  </p:clrMapOvr>
  <mc:AlternateContent xmlns:mc="http://schemas.openxmlformats.org/markup-compatibility/2006" xmlns:p14="http://schemas.microsoft.com/office/powerpoint/2010/main">
    <mc:Choice Requires="p14">
      <p:transition spd="slow" p14:dur="2000" advTm="54736"/>
    </mc:Choice>
    <mc:Fallback xmlns="">
      <p:transition spd="slow" advTm="54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1000"/>
                                        <p:tgtEl>
                                          <p:spTgt spid="3">
                                            <p:txEl>
                                              <p:pRg st="5" end="5"/>
                                            </p:txEl>
                                          </p:spTgt>
                                        </p:tgtEl>
                                      </p:cBhvr>
                                    </p:animEffect>
                                    <p:anim calcmode="lin" valueType="num">
                                      <p:cBhvr>
                                        <p:cTn id="4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fade">
                                      <p:cBhvr>
                                        <p:cTn id="53" dur="1000"/>
                                        <p:tgtEl>
                                          <p:spTgt spid="3">
                                            <p:txEl>
                                              <p:pRg st="6" end="6"/>
                                            </p:txEl>
                                          </p:spTgt>
                                        </p:tgtEl>
                                      </p:cBhvr>
                                    </p:animEffect>
                                    <p:anim calcmode="lin" valueType="num">
                                      <p:cBhvr>
                                        <p:cTn id="5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
                                            <p:txEl>
                                              <p:pRg st="7" end="7"/>
                                            </p:txEl>
                                          </p:spTgt>
                                        </p:tgtEl>
                                        <p:attrNameLst>
                                          <p:attrName>style.visibility</p:attrName>
                                        </p:attrNameLst>
                                      </p:cBhvr>
                                      <p:to>
                                        <p:strVal val="visible"/>
                                      </p:to>
                                    </p:set>
                                    <p:animEffect transition="in" filter="fade">
                                      <p:cBhvr>
                                        <p:cTn id="60" dur="1000"/>
                                        <p:tgtEl>
                                          <p:spTgt spid="3">
                                            <p:txEl>
                                              <p:pRg st="7" end="7"/>
                                            </p:txEl>
                                          </p:spTgt>
                                        </p:tgtEl>
                                      </p:cBhvr>
                                    </p:animEffect>
                                    <p:anim calcmode="lin" valueType="num">
                                      <p:cBhvr>
                                        <p:cTn id="61"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63" fill="hold">
                            <p:stCondLst>
                              <p:cond delay="1000"/>
                            </p:stCondLst>
                            <p:childTnLst>
                              <p:par>
                                <p:cTn id="64" presetID="1" presetClass="entr" presetSubtype="0" fill="hold" grpId="0" nodeType="afterEffect">
                                  <p:stCondLst>
                                    <p:cond delay="0"/>
                                  </p:stCondLst>
                                  <p:childTnLst>
                                    <p:set>
                                      <p:cBhvr>
                                        <p:cTn id="65"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6" fill="hold" display="0">
                  <p:stCondLst>
                    <p:cond delay="indefinite"/>
                  </p:stCondLst>
                  <p:endCondLst>
                    <p:cond evt="onStopAudio" delay="0">
                      <p:tgtEl>
                        <p:sldTgt/>
                      </p:tgtEl>
                    </p:cond>
                  </p:endCondLst>
                </p:cTn>
                <p:tgtEl>
                  <p:spTgt spid="4"/>
                </p:tgtEl>
              </p:cMediaNode>
            </p:audio>
          </p:childTnLst>
        </p:cTn>
      </p:par>
    </p:tnLst>
    <p:bldLst>
      <p:bldP spid="3" grpId="0" uiExpand="1" build="p"/>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25582-BF38-F399-2B5B-1DCABA070911}"/>
              </a:ext>
            </a:extLst>
          </p:cNvPr>
          <p:cNvSpPr>
            <a:spLocks noGrp="1"/>
          </p:cNvSpPr>
          <p:nvPr>
            <p:ph type="title"/>
          </p:nvPr>
        </p:nvSpPr>
        <p:spPr>
          <a:xfrm>
            <a:off x="1473676" y="1907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Risk Assessment</a:t>
            </a:r>
          </a:p>
        </p:txBody>
      </p:sp>
      <p:sp>
        <p:nvSpPr>
          <p:cNvPr id="4" name="Content Placeholder 2">
            <a:extLst>
              <a:ext uri="{FF2B5EF4-FFF2-40B4-BE49-F238E27FC236}">
                <a16:creationId xmlns:a16="http://schemas.microsoft.com/office/drawing/2014/main" id="{EACEB7F2-38A2-EF3B-079F-BA24A67810D0}"/>
              </a:ext>
            </a:extLst>
          </p:cNvPr>
          <p:cNvSpPr txBox="1">
            <a:spLocks/>
          </p:cNvSpPr>
          <p:nvPr/>
        </p:nvSpPr>
        <p:spPr>
          <a:xfrm>
            <a:off x="1664235" y="1279300"/>
            <a:ext cx="9407039" cy="4880115"/>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None/>
            </a:pPr>
            <a:r>
              <a:rPr lang="en-GB" sz="2800" b="1" dirty="0">
                <a:solidFill>
                  <a:schemeClr val="accent2"/>
                </a:solidFill>
              </a:rPr>
              <a:t>Risk assessments:</a:t>
            </a:r>
          </a:p>
          <a:p>
            <a:r>
              <a:rPr lang="en-GB" b="1" dirty="0"/>
              <a:t>Social risks</a:t>
            </a:r>
            <a:r>
              <a:rPr lang="en-GB" dirty="0"/>
              <a:t>: No revelations regarding participants' identities or replies that might have an impact on their community, family, or employment.</a:t>
            </a:r>
          </a:p>
          <a:p>
            <a:r>
              <a:rPr lang="en-GB" b="1" dirty="0"/>
              <a:t>Health and safety risks</a:t>
            </a:r>
            <a:r>
              <a:rPr lang="en-GB" dirty="0"/>
              <a:t>: Supplemental help was requested to avoid any physical or psychological harm to participants when visiting their institutional setting</a:t>
            </a:r>
          </a:p>
        </p:txBody>
      </p:sp>
      <p:sp>
        <p:nvSpPr>
          <p:cNvPr id="7" name="TextBox 6">
            <a:extLst>
              <a:ext uri="{FF2B5EF4-FFF2-40B4-BE49-F238E27FC236}">
                <a16:creationId xmlns:a16="http://schemas.microsoft.com/office/drawing/2014/main" id="{2F6B32C8-9BB8-6FC6-AF51-EE04DD0E1A4E}"/>
              </a:ext>
            </a:extLst>
          </p:cNvPr>
          <p:cNvSpPr txBox="1"/>
          <p:nvPr/>
        </p:nvSpPr>
        <p:spPr>
          <a:xfrm>
            <a:off x="0" y="6500376"/>
            <a:ext cx="5268686"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Research risk assessment | University of Essex, 2022</a:t>
            </a:r>
            <a:endParaRPr lang="en-GB" sz="1600" dirty="0"/>
          </a:p>
        </p:txBody>
      </p:sp>
      <p:pic>
        <p:nvPicPr>
          <p:cNvPr id="5" name="Audio 4">
            <a:hlinkClick r:id="" action="ppaction://media"/>
            <a:extLst>
              <a:ext uri="{FF2B5EF4-FFF2-40B4-BE49-F238E27FC236}">
                <a16:creationId xmlns:a16="http://schemas.microsoft.com/office/drawing/2014/main" id="{F350CE45-C084-4DBC-B809-001A66B7FFA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896209429"/>
      </p:ext>
    </p:extLst>
  </p:cSld>
  <p:clrMapOvr>
    <a:masterClrMapping/>
  </p:clrMapOvr>
  <mc:AlternateContent xmlns:mc="http://schemas.openxmlformats.org/markup-compatibility/2006" xmlns:p14="http://schemas.microsoft.com/office/powerpoint/2010/main">
    <mc:Choice Requires="p14">
      <p:transition spd="slow" p14:dur="2000" advTm="32602"/>
    </mc:Choice>
    <mc:Fallback xmlns="">
      <p:transition spd="slow" advTm="32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1000"/>
                                        <p:tgtEl>
                                          <p:spTgt spid="4">
                                            <p:txEl>
                                              <p:pRg st="0" end="0"/>
                                            </p:txEl>
                                          </p:spTgt>
                                        </p:tgtEl>
                                      </p:cBhvr>
                                    </p:animEffect>
                                    <p:anim calcmode="lin" valueType="num">
                                      <p:cBhvr>
                                        <p:cTn id="12"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1000"/>
                                        <p:tgtEl>
                                          <p:spTgt spid="4">
                                            <p:txEl>
                                              <p:pRg st="1" end="1"/>
                                            </p:txEl>
                                          </p:spTgt>
                                        </p:tgtEl>
                                      </p:cBhvr>
                                    </p:animEffect>
                                    <p:anim calcmode="lin" valueType="num">
                                      <p:cBhvr>
                                        <p:cTn id="1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1000"/>
                                        <p:tgtEl>
                                          <p:spTgt spid="4">
                                            <p:txEl>
                                              <p:pRg st="2" end="2"/>
                                            </p:txEl>
                                          </p:spTgt>
                                        </p:tgtEl>
                                      </p:cBhvr>
                                    </p:animEffect>
                                    <p:anim calcmode="lin" valueType="num">
                                      <p:cBhvr>
                                        <p:cTn id="2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1" presetClass="entr" presetSubtype="0"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4" grpId="0" build="p"/>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B8C7D-29CA-F3C3-7B29-E45ABDAF22FC}"/>
              </a:ext>
            </a:extLst>
          </p:cNvPr>
          <p:cNvSpPr>
            <a:spLocks noGrp="1"/>
          </p:cNvSpPr>
          <p:nvPr>
            <p:ph type="title"/>
          </p:nvPr>
        </p:nvSpPr>
        <p:spPr>
          <a:xfrm>
            <a:off x="1279566" y="1"/>
            <a:ext cx="10018713" cy="1266092"/>
          </a:xfrm>
        </p:spPr>
        <p:txBody>
          <a:bodyPr/>
          <a:lstStyle/>
          <a:p>
            <a:r>
              <a:rPr lang="en-GB" dirty="0">
                <a:ln w="0"/>
                <a:solidFill>
                  <a:schemeClr val="accent1"/>
                </a:solidFill>
                <a:effectLst>
                  <a:outerShdw blurRad="38100" dist="25400" dir="5400000" algn="ctr" rotWithShape="0">
                    <a:srgbClr val="6E747A">
                      <a:alpha val="43000"/>
                    </a:srgbClr>
                  </a:outerShdw>
                </a:effectLst>
              </a:rPr>
              <a:t>Data Analysis</a:t>
            </a:r>
          </a:p>
        </p:txBody>
      </p:sp>
      <p:sp>
        <p:nvSpPr>
          <p:cNvPr id="3" name="Content Placeholder 2">
            <a:extLst>
              <a:ext uri="{FF2B5EF4-FFF2-40B4-BE49-F238E27FC236}">
                <a16:creationId xmlns:a16="http://schemas.microsoft.com/office/drawing/2014/main" id="{6A791B39-2C84-AC61-859F-ED5385EFE735}"/>
              </a:ext>
            </a:extLst>
          </p:cNvPr>
          <p:cNvSpPr>
            <a:spLocks noGrp="1"/>
          </p:cNvSpPr>
          <p:nvPr>
            <p:ph idx="1"/>
          </p:nvPr>
        </p:nvSpPr>
        <p:spPr>
          <a:xfrm>
            <a:off x="1412841" y="1775242"/>
            <a:ext cx="5202280" cy="3978442"/>
          </a:xfrm>
        </p:spPr>
        <p:txBody>
          <a:bodyPr>
            <a:noAutofit/>
          </a:bodyPr>
          <a:lstStyle/>
          <a:p>
            <a:pPr>
              <a:buFont typeface="Wingdings" panose="05000000000000000000" pitchFamily="2" charset="2"/>
              <a:buChar char="ü"/>
            </a:pPr>
            <a:r>
              <a:rPr lang="en-GB" sz="2000" b="1" dirty="0"/>
              <a:t>Analysis method - </a:t>
            </a:r>
            <a:r>
              <a:rPr lang="en-GB" sz="2000" dirty="0"/>
              <a:t>Content analysis  </a:t>
            </a:r>
          </a:p>
          <a:p>
            <a:pPr lvl="1">
              <a:buFont typeface="Arial" panose="020B0604020202020204" pitchFamily="34" charset="0"/>
              <a:buChar char="•"/>
            </a:pPr>
            <a:r>
              <a:rPr lang="en-GB" dirty="0"/>
              <a:t>Identifying the challenges linked with children </a:t>
            </a:r>
          </a:p>
          <a:p>
            <a:pPr lvl="1">
              <a:buFont typeface="Arial" panose="020B0604020202020204" pitchFamily="34" charset="0"/>
              <a:buChar char="•"/>
            </a:pPr>
            <a:r>
              <a:rPr lang="en-GB" dirty="0"/>
              <a:t>Determining the ideal strategy for encouraging Inclusive Education</a:t>
            </a:r>
          </a:p>
          <a:p>
            <a:pPr>
              <a:buFont typeface="Wingdings" panose="05000000000000000000" pitchFamily="2" charset="2"/>
              <a:buChar char="ü"/>
            </a:pPr>
            <a:r>
              <a:rPr lang="en-US" sz="2000" b="1" dirty="0"/>
              <a:t>Education to all </a:t>
            </a:r>
          </a:p>
          <a:p>
            <a:pPr>
              <a:buFont typeface="Wingdings" panose="05000000000000000000" pitchFamily="2" charset="2"/>
              <a:buChar char="ü"/>
            </a:pPr>
            <a:r>
              <a:rPr lang="en-US" sz="2000" b="1" dirty="0"/>
              <a:t>Major adjustment </a:t>
            </a:r>
            <a:r>
              <a:rPr lang="en-US" sz="2000" dirty="0"/>
              <a:t>- make </a:t>
            </a:r>
            <a:r>
              <a:rPr lang="en-US" sz="2000" b="1" dirty="0"/>
              <a:t>education available to all</a:t>
            </a:r>
          </a:p>
          <a:p>
            <a:pPr lvl="1">
              <a:buFont typeface="Arial" panose="020B0604020202020204" pitchFamily="34" charset="0"/>
              <a:buChar char="•"/>
            </a:pPr>
            <a:r>
              <a:rPr lang="en-US" dirty="0"/>
              <a:t>the design of school, classrooms, teaching aids, teaching style, activities </a:t>
            </a:r>
          </a:p>
          <a:p>
            <a:pPr lvl="1">
              <a:buFont typeface="Arial" panose="020B0604020202020204" pitchFamily="34" charset="0"/>
              <a:buChar char="•"/>
            </a:pPr>
            <a:r>
              <a:rPr lang="en-US" dirty="0"/>
              <a:t>study and contribute equally</a:t>
            </a:r>
          </a:p>
          <a:p>
            <a:pPr>
              <a:buFont typeface="Wingdings" panose="05000000000000000000" pitchFamily="2" charset="2"/>
              <a:buChar char="ü"/>
            </a:pPr>
            <a:endParaRPr lang="en-GB" sz="2000" dirty="0"/>
          </a:p>
        </p:txBody>
      </p:sp>
      <p:sp>
        <p:nvSpPr>
          <p:cNvPr id="4" name="Content Placeholder 2">
            <a:extLst>
              <a:ext uri="{FF2B5EF4-FFF2-40B4-BE49-F238E27FC236}">
                <a16:creationId xmlns:a16="http://schemas.microsoft.com/office/drawing/2014/main" id="{97B41E23-3CB1-77DD-B733-88C6C5823B61}"/>
              </a:ext>
            </a:extLst>
          </p:cNvPr>
          <p:cNvSpPr txBox="1">
            <a:spLocks/>
          </p:cNvSpPr>
          <p:nvPr/>
        </p:nvSpPr>
        <p:spPr>
          <a:xfrm>
            <a:off x="6460377" y="1406767"/>
            <a:ext cx="5469027" cy="4318781"/>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buFont typeface="Wingdings" panose="05000000000000000000" pitchFamily="2" charset="2"/>
              <a:buChar char="ü"/>
            </a:pPr>
            <a:r>
              <a:rPr lang="en-GB" sz="2000" b="1" dirty="0"/>
              <a:t>Responses</a:t>
            </a:r>
            <a:r>
              <a:rPr lang="en-GB" sz="2000" dirty="0"/>
              <a:t> -</a:t>
            </a:r>
          </a:p>
          <a:p>
            <a:pPr lvl="1">
              <a:buFont typeface="Arial" panose="020B0604020202020204" pitchFamily="34" charset="0"/>
              <a:buChar char="•"/>
            </a:pPr>
            <a:r>
              <a:rPr lang="en-GB" dirty="0"/>
              <a:t>child whether abled or disabled faces certain problems </a:t>
            </a:r>
          </a:p>
          <a:p>
            <a:pPr lvl="1">
              <a:buFont typeface="Arial" panose="020B0604020202020204" pitchFamily="34" charset="0"/>
              <a:buChar char="•"/>
            </a:pPr>
            <a:r>
              <a:rPr lang="en-GB" dirty="0"/>
              <a:t>not accepted or excluded by other children </a:t>
            </a:r>
          </a:p>
          <a:p>
            <a:pPr lvl="1">
              <a:buFont typeface="Arial" panose="020B0604020202020204" pitchFamily="34" charset="0"/>
              <a:buChar char="•"/>
            </a:pPr>
            <a:r>
              <a:rPr lang="en-GB" dirty="0"/>
              <a:t>rejection from the teacher</a:t>
            </a:r>
          </a:p>
          <a:p>
            <a:pPr lvl="1">
              <a:buFont typeface="Arial" panose="020B0604020202020204" pitchFamily="34" charset="0"/>
              <a:buChar char="•"/>
            </a:pPr>
            <a:r>
              <a:rPr lang="en-GB" dirty="0"/>
              <a:t>cannot adjust to school</a:t>
            </a:r>
          </a:p>
          <a:p>
            <a:pPr lvl="1">
              <a:buFont typeface="Arial" panose="020B0604020202020204" pitchFamily="34" charset="0"/>
              <a:buChar char="•"/>
            </a:pPr>
            <a:r>
              <a:rPr lang="en-GB" dirty="0"/>
              <a:t>needs special education and equipment’s </a:t>
            </a:r>
          </a:p>
          <a:p>
            <a:pPr>
              <a:buFont typeface="Wingdings" panose="05000000000000000000" pitchFamily="2" charset="2"/>
              <a:buChar char="ü"/>
            </a:pPr>
            <a:r>
              <a:rPr lang="en-US" sz="2000" dirty="0"/>
              <a:t>Issues used as </a:t>
            </a:r>
            <a:r>
              <a:rPr lang="en-US" sz="2000" b="1" dirty="0"/>
              <a:t>guidance for institution </a:t>
            </a:r>
            <a:r>
              <a:rPr lang="en-US" sz="2000" dirty="0"/>
              <a:t>to </a:t>
            </a:r>
          </a:p>
          <a:p>
            <a:pPr lvl="1"/>
            <a:r>
              <a:rPr lang="en-US" dirty="0"/>
              <a:t>establish </a:t>
            </a:r>
            <a:r>
              <a:rPr lang="en-US" b="1" dirty="0"/>
              <a:t>Special Need Education </a:t>
            </a:r>
          </a:p>
          <a:p>
            <a:pPr lvl="1"/>
            <a:r>
              <a:rPr lang="en-US" dirty="0"/>
              <a:t>support </a:t>
            </a:r>
            <a:r>
              <a:rPr lang="en-US" b="1" dirty="0"/>
              <a:t>Inclusive Education </a:t>
            </a:r>
            <a:endParaRPr lang="en-GB" b="1" dirty="0"/>
          </a:p>
        </p:txBody>
      </p:sp>
      <p:sp>
        <p:nvSpPr>
          <p:cNvPr id="5" name="TextBox 4">
            <a:extLst>
              <a:ext uri="{FF2B5EF4-FFF2-40B4-BE49-F238E27FC236}">
                <a16:creationId xmlns:a16="http://schemas.microsoft.com/office/drawing/2014/main" id="{537C9594-78C3-C1F3-9478-CC83A44CF7D8}"/>
              </a:ext>
            </a:extLst>
          </p:cNvPr>
          <p:cNvSpPr txBox="1"/>
          <p:nvPr/>
        </p:nvSpPr>
        <p:spPr>
          <a:xfrm>
            <a:off x="0" y="6519445"/>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2020d</a:t>
            </a:r>
            <a:endParaRPr lang="en-GB" sz="1600" dirty="0"/>
          </a:p>
        </p:txBody>
      </p:sp>
      <p:pic>
        <p:nvPicPr>
          <p:cNvPr id="6" name="Audio 5">
            <a:hlinkClick r:id="" action="ppaction://media"/>
            <a:extLst>
              <a:ext uri="{FF2B5EF4-FFF2-40B4-BE49-F238E27FC236}">
                <a16:creationId xmlns:a16="http://schemas.microsoft.com/office/drawing/2014/main" id="{CCA4ABBD-9D6C-4AB1-981D-C0102D3657E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943783353"/>
      </p:ext>
    </p:extLst>
  </p:cSld>
  <p:clrMapOvr>
    <a:masterClrMapping/>
  </p:clrMapOvr>
  <mc:AlternateContent xmlns:mc="http://schemas.openxmlformats.org/markup-compatibility/2006" xmlns:p14="http://schemas.microsoft.com/office/powerpoint/2010/main">
    <mc:Choice Requires="p14">
      <p:transition spd="slow" p14:dur="2000" advTm="173215"/>
    </mc:Choice>
    <mc:Fallback xmlns="">
      <p:transition spd="slow" advTm="173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1000"/>
                                        <p:tgtEl>
                                          <p:spTgt spid="3">
                                            <p:txEl>
                                              <p:pRg st="5" end="5"/>
                                            </p:txEl>
                                          </p:spTgt>
                                        </p:tgtEl>
                                      </p:cBhvr>
                                    </p:animEffect>
                                    <p:anim calcmode="lin" valueType="num">
                                      <p:cBhvr>
                                        <p:cTn id="4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grpId="0"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fade">
                                      <p:cBhvr>
                                        <p:cTn id="53" dur="1000"/>
                                        <p:tgtEl>
                                          <p:spTgt spid="3">
                                            <p:txEl>
                                              <p:pRg st="6" end="6"/>
                                            </p:txEl>
                                          </p:spTgt>
                                        </p:tgtEl>
                                      </p:cBhvr>
                                    </p:animEffect>
                                    <p:anim calcmode="lin" valueType="num">
                                      <p:cBhvr>
                                        <p:cTn id="5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4">
                                            <p:txEl>
                                              <p:pRg st="0" end="0"/>
                                            </p:txEl>
                                          </p:spTgt>
                                        </p:tgtEl>
                                        <p:attrNameLst>
                                          <p:attrName>style.visibility</p:attrName>
                                        </p:attrNameLst>
                                      </p:cBhvr>
                                      <p:to>
                                        <p:strVal val="visible"/>
                                      </p:to>
                                    </p:set>
                                    <p:animEffect transition="in" filter="fade">
                                      <p:cBhvr>
                                        <p:cTn id="60" dur="1000"/>
                                        <p:tgtEl>
                                          <p:spTgt spid="4">
                                            <p:txEl>
                                              <p:pRg st="0" end="0"/>
                                            </p:txEl>
                                          </p:spTgt>
                                        </p:tgtEl>
                                      </p:cBhvr>
                                    </p:animEffect>
                                    <p:anim calcmode="lin" valueType="num">
                                      <p:cBhvr>
                                        <p:cTn id="61"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62"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4">
                                            <p:txEl>
                                              <p:pRg st="1" end="1"/>
                                            </p:txEl>
                                          </p:spTgt>
                                        </p:tgtEl>
                                        <p:attrNameLst>
                                          <p:attrName>style.visibility</p:attrName>
                                        </p:attrNameLst>
                                      </p:cBhvr>
                                      <p:to>
                                        <p:strVal val="visible"/>
                                      </p:to>
                                    </p:set>
                                    <p:animEffect transition="in" filter="fade">
                                      <p:cBhvr>
                                        <p:cTn id="67" dur="1000"/>
                                        <p:tgtEl>
                                          <p:spTgt spid="4">
                                            <p:txEl>
                                              <p:pRg st="1" end="1"/>
                                            </p:txEl>
                                          </p:spTgt>
                                        </p:tgtEl>
                                      </p:cBhvr>
                                    </p:animEffect>
                                    <p:anim calcmode="lin" valueType="num">
                                      <p:cBhvr>
                                        <p:cTn id="6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6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4">
                                            <p:txEl>
                                              <p:pRg st="2" end="2"/>
                                            </p:txEl>
                                          </p:spTgt>
                                        </p:tgtEl>
                                        <p:attrNameLst>
                                          <p:attrName>style.visibility</p:attrName>
                                        </p:attrNameLst>
                                      </p:cBhvr>
                                      <p:to>
                                        <p:strVal val="visible"/>
                                      </p:to>
                                    </p:set>
                                    <p:animEffect transition="in" filter="fade">
                                      <p:cBhvr>
                                        <p:cTn id="74" dur="1000"/>
                                        <p:tgtEl>
                                          <p:spTgt spid="4">
                                            <p:txEl>
                                              <p:pRg st="2" end="2"/>
                                            </p:txEl>
                                          </p:spTgt>
                                        </p:tgtEl>
                                      </p:cBhvr>
                                    </p:animEffect>
                                    <p:anim calcmode="lin" valueType="num">
                                      <p:cBhvr>
                                        <p:cTn id="7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7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4">
                                            <p:txEl>
                                              <p:pRg st="3" end="3"/>
                                            </p:txEl>
                                          </p:spTgt>
                                        </p:tgtEl>
                                        <p:attrNameLst>
                                          <p:attrName>style.visibility</p:attrName>
                                        </p:attrNameLst>
                                      </p:cBhvr>
                                      <p:to>
                                        <p:strVal val="visible"/>
                                      </p:to>
                                    </p:set>
                                    <p:animEffect transition="in" filter="fade">
                                      <p:cBhvr>
                                        <p:cTn id="81" dur="1000"/>
                                        <p:tgtEl>
                                          <p:spTgt spid="4">
                                            <p:txEl>
                                              <p:pRg st="3" end="3"/>
                                            </p:txEl>
                                          </p:spTgt>
                                        </p:tgtEl>
                                      </p:cBhvr>
                                    </p:animEffect>
                                    <p:anim calcmode="lin" valueType="num">
                                      <p:cBhvr>
                                        <p:cTn id="82"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83"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grpId="0" nodeType="clickEffect">
                                  <p:stCondLst>
                                    <p:cond delay="0"/>
                                  </p:stCondLst>
                                  <p:childTnLst>
                                    <p:set>
                                      <p:cBhvr>
                                        <p:cTn id="87" dur="1" fill="hold">
                                          <p:stCondLst>
                                            <p:cond delay="0"/>
                                          </p:stCondLst>
                                        </p:cTn>
                                        <p:tgtEl>
                                          <p:spTgt spid="4">
                                            <p:txEl>
                                              <p:pRg st="4" end="4"/>
                                            </p:txEl>
                                          </p:spTgt>
                                        </p:tgtEl>
                                        <p:attrNameLst>
                                          <p:attrName>style.visibility</p:attrName>
                                        </p:attrNameLst>
                                      </p:cBhvr>
                                      <p:to>
                                        <p:strVal val="visible"/>
                                      </p:to>
                                    </p:set>
                                    <p:animEffect transition="in" filter="fade">
                                      <p:cBhvr>
                                        <p:cTn id="88" dur="1000"/>
                                        <p:tgtEl>
                                          <p:spTgt spid="4">
                                            <p:txEl>
                                              <p:pRg st="4" end="4"/>
                                            </p:txEl>
                                          </p:spTgt>
                                        </p:tgtEl>
                                      </p:cBhvr>
                                    </p:animEffect>
                                    <p:anim calcmode="lin" valueType="num">
                                      <p:cBhvr>
                                        <p:cTn id="89"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90"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grpId="0" nodeType="clickEffect">
                                  <p:stCondLst>
                                    <p:cond delay="0"/>
                                  </p:stCondLst>
                                  <p:childTnLst>
                                    <p:set>
                                      <p:cBhvr>
                                        <p:cTn id="94" dur="1" fill="hold">
                                          <p:stCondLst>
                                            <p:cond delay="0"/>
                                          </p:stCondLst>
                                        </p:cTn>
                                        <p:tgtEl>
                                          <p:spTgt spid="4">
                                            <p:txEl>
                                              <p:pRg st="5" end="5"/>
                                            </p:txEl>
                                          </p:spTgt>
                                        </p:tgtEl>
                                        <p:attrNameLst>
                                          <p:attrName>style.visibility</p:attrName>
                                        </p:attrNameLst>
                                      </p:cBhvr>
                                      <p:to>
                                        <p:strVal val="visible"/>
                                      </p:to>
                                    </p:set>
                                    <p:animEffect transition="in" filter="fade">
                                      <p:cBhvr>
                                        <p:cTn id="95" dur="1000"/>
                                        <p:tgtEl>
                                          <p:spTgt spid="4">
                                            <p:txEl>
                                              <p:pRg st="5" end="5"/>
                                            </p:txEl>
                                          </p:spTgt>
                                        </p:tgtEl>
                                      </p:cBhvr>
                                    </p:animEffect>
                                    <p:anim calcmode="lin" valueType="num">
                                      <p:cBhvr>
                                        <p:cTn id="96"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97"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42" presetClass="entr" presetSubtype="0" fill="hold" grpId="0" nodeType="clickEffect">
                                  <p:stCondLst>
                                    <p:cond delay="0"/>
                                  </p:stCondLst>
                                  <p:childTnLst>
                                    <p:set>
                                      <p:cBhvr>
                                        <p:cTn id="101" dur="1" fill="hold">
                                          <p:stCondLst>
                                            <p:cond delay="0"/>
                                          </p:stCondLst>
                                        </p:cTn>
                                        <p:tgtEl>
                                          <p:spTgt spid="4">
                                            <p:txEl>
                                              <p:pRg st="6" end="6"/>
                                            </p:txEl>
                                          </p:spTgt>
                                        </p:tgtEl>
                                        <p:attrNameLst>
                                          <p:attrName>style.visibility</p:attrName>
                                        </p:attrNameLst>
                                      </p:cBhvr>
                                      <p:to>
                                        <p:strVal val="visible"/>
                                      </p:to>
                                    </p:set>
                                    <p:animEffect transition="in" filter="fade">
                                      <p:cBhvr>
                                        <p:cTn id="102" dur="1000"/>
                                        <p:tgtEl>
                                          <p:spTgt spid="4">
                                            <p:txEl>
                                              <p:pRg st="6" end="6"/>
                                            </p:txEl>
                                          </p:spTgt>
                                        </p:tgtEl>
                                      </p:cBhvr>
                                    </p:animEffect>
                                    <p:anim calcmode="lin" valueType="num">
                                      <p:cBhvr>
                                        <p:cTn id="103"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104" dur="1000" fill="hold"/>
                                        <p:tgtEl>
                                          <p:spTgt spid="4">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grpId="0" nodeType="clickEffect">
                                  <p:stCondLst>
                                    <p:cond delay="0"/>
                                  </p:stCondLst>
                                  <p:childTnLst>
                                    <p:set>
                                      <p:cBhvr>
                                        <p:cTn id="108" dur="1" fill="hold">
                                          <p:stCondLst>
                                            <p:cond delay="0"/>
                                          </p:stCondLst>
                                        </p:cTn>
                                        <p:tgtEl>
                                          <p:spTgt spid="4">
                                            <p:txEl>
                                              <p:pRg st="7" end="7"/>
                                            </p:txEl>
                                          </p:spTgt>
                                        </p:tgtEl>
                                        <p:attrNameLst>
                                          <p:attrName>style.visibility</p:attrName>
                                        </p:attrNameLst>
                                      </p:cBhvr>
                                      <p:to>
                                        <p:strVal val="visible"/>
                                      </p:to>
                                    </p:set>
                                    <p:animEffect transition="in" filter="fade">
                                      <p:cBhvr>
                                        <p:cTn id="109" dur="1000"/>
                                        <p:tgtEl>
                                          <p:spTgt spid="4">
                                            <p:txEl>
                                              <p:pRg st="7" end="7"/>
                                            </p:txEl>
                                          </p:spTgt>
                                        </p:tgtEl>
                                      </p:cBhvr>
                                    </p:animEffect>
                                    <p:anim calcmode="lin" valueType="num">
                                      <p:cBhvr>
                                        <p:cTn id="110"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111" dur="1000" fill="hold"/>
                                        <p:tgtEl>
                                          <p:spTgt spid="4">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42" presetClass="entr" presetSubtype="0" fill="hold" grpId="0" nodeType="clickEffect">
                                  <p:stCondLst>
                                    <p:cond delay="0"/>
                                  </p:stCondLst>
                                  <p:childTnLst>
                                    <p:set>
                                      <p:cBhvr>
                                        <p:cTn id="115" dur="1" fill="hold">
                                          <p:stCondLst>
                                            <p:cond delay="0"/>
                                          </p:stCondLst>
                                        </p:cTn>
                                        <p:tgtEl>
                                          <p:spTgt spid="4">
                                            <p:txEl>
                                              <p:pRg st="8" end="8"/>
                                            </p:txEl>
                                          </p:spTgt>
                                        </p:tgtEl>
                                        <p:attrNameLst>
                                          <p:attrName>style.visibility</p:attrName>
                                        </p:attrNameLst>
                                      </p:cBhvr>
                                      <p:to>
                                        <p:strVal val="visible"/>
                                      </p:to>
                                    </p:set>
                                    <p:animEffect transition="in" filter="fade">
                                      <p:cBhvr>
                                        <p:cTn id="116" dur="1000"/>
                                        <p:tgtEl>
                                          <p:spTgt spid="4">
                                            <p:txEl>
                                              <p:pRg st="8" end="8"/>
                                            </p:txEl>
                                          </p:spTgt>
                                        </p:tgtEl>
                                      </p:cBhvr>
                                    </p:animEffect>
                                    <p:anim calcmode="lin" valueType="num">
                                      <p:cBhvr>
                                        <p:cTn id="117" dur="10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118" dur="1000" fill="hold"/>
                                        <p:tgtEl>
                                          <p:spTgt spid="4">
                                            <p:txEl>
                                              <p:pRg st="8" end="8"/>
                                            </p:txEl>
                                          </p:spTgt>
                                        </p:tgtEl>
                                        <p:attrNameLst>
                                          <p:attrName>ppt_y</p:attrName>
                                        </p:attrNameLst>
                                      </p:cBhvr>
                                      <p:tavLst>
                                        <p:tav tm="0">
                                          <p:val>
                                            <p:strVal val="#ppt_y+.1"/>
                                          </p:val>
                                        </p:tav>
                                        <p:tav tm="100000">
                                          <p:val>
                                            <p:strVal val="#ppt_y"/>
                                          </p:val>
                                        </p:tav>
                                      </p:tavLst>
                                    </p:anim>
                                  </p:childTnLst>
                                </p:cTn>
                              </p:par>
                            </p:childTnLst>
                          </p:cTn>
                        </p:par>
                        <p:par>
                          <p:cTn id="119" fill="hold">
                            <p:stCondLst>
                              <p:cond delay="1000"/>
                            </p:stCondLst>
                            <p:childTnLst>
                              <p:par>
                                <p:cTn id="120" presetID="1" presetClass="entr" presetSubtype="0" fill="hold" grpId="0" nodeType="afterEffect">
                                  <p:stCondLst>
                                    <p:cond delay="0"/>
                                  </p:stCondLst>
                                  <p:childTnLst>
                                    <p:set>
                                      <p:cBhvr>
                                        <p:cTn id="1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2" fill="hold" display="0">
                  <p:stCondLst>
                    <p:cond delay="indefinite"/>
                  </p:stCondLst>
                  <p:endCondLst>
                    <p:cond evt="onStopAudio" delay="0">
                      <p:tgtEl>
                        <p:sldTgt/>
                      </p:tgtEl>
                    </p:cond>
                  </p:endCondLst>
                </p:cTn>
                <p:tgtEl>
                  <p:spTgt spid="6"/>
                </p:tgtEl>
              </p:cMediaNode>
            </p:audio>
          </p:childTnLst>
        </p:cTn>
      </p:par>
    </p:tnLst>
    <p:bldLst>
      <p:bldP spid="3" grpId="0" build="p"/>
      <p:bldP spid="4" grpId="0" build="p"/>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B8C7D-29CA-F3C3-7B29-E45ABDAF22FC}"/>
              </a:ext>
            </a:extLst>
          </p:cNvPr>
          <p:cNvSpPr>
            <a:spLocks noGrp="1"/>
          </p:cNvSpPr>
          <p:nvPr>
            <p:ph type="title"/>
          </p:nvPr>
        </p:nvSpPr>
        <p:spPr>
          <a:xfrm>
            <a:off x="1091332" y="1"/>
            <a:ext cx="10018713" cy="1199884"/>
          </a:xfrm>
        </p:spPr>
        <p:txBody>
          <a:bodyPr/>
          <a:lstStyle/>
          <a:p>
            <a:r>
              <a:rPr lang="en-GB" dirty="0">
                <a:ln w="0"/>
                <a:solidFill>
                  <a:schemeClr val="accent1"/>
                </a:solidFill>
                <a:effectLst>
                  <a:outerShdw blurRad="38100" dist="25400" dir="5400000" algn="ctr" rotWithShape="0">
                    <a:srgbClr val="6E747A">
                      <a:alpha val="43000"/>
                    </a:srgbClr>
                  </a:outerShdw>
                </a:effectLst>
              </a:rPr>
              <a:t>Research Result (1)</a:t>
            </a:r>
          </a:p>
        </p:txBody>
      </p:sp>
      <p:sp>
        <p:nvSpPr>
          <p:cNvPr id="3" name="Content Placeholder 2">
            <a:extLst>
              <a:ext uri="{FF2B5EF4-FFF2-40B4-BE49-F238E27FC236}">
                <a16:creationId xmlns:a16="http://schemas.microsoft.com/office/drawing/2014/main" id="{6A791B39-2C84-AC61-859F-ED5385EFE735}"/>
              </a:ext>
            </a:extLst>
          </p:cNvPr>
          <p:cNvSpPr>
            <a:spLocks noGrp="1"/>
          </p:cNvSpPr>
          <p:nvPr>
            <p:ph idx="1"/>
          </p:nvPr>
        </p:nvSpPr>
        <p:spPr>
          <a:xfrm>
            <a:off x="1569635" y="1332357"/>
            <a:ext cx="9315327" cy="447322"/>
          </a:xfrm>
        </p:spPr>
        <p:txBody>
          <a:bodyPr>
            <a:noAutofit/>
          </a:bodyPr>
          <a:lstStyle/>
          <a:p>
            <a:r>
              <a:rPr lang="en-US" sz="2000" b="1" dirty="0"/>
              <a:t>Pedagogy</a:t>
            </a:r>
            <a:r>
              <a:rPr lang="en-US" sz="2000" dirty="0"/>
              <a:t> </a:t>
            </a:r>
            <a:r>
              <a:rPr lang="en-GB" sz="2000" dirty="0"/>
              <a:t>defines what needs to be understood and what abilities must be taught. </a:t>
            </a:r>
            <a:endParaRPr lang="en-US" sz="2000" dirty="0"/>
          </a:p>
          <a:p>
            <a:endParaRPr lang="en-GB" sz="2000" dirty="0"/>
          </a:p>
        </p:txBody>
      </p:sp>
      <p:sp>
        <p:nvSpPr>
          <p:cNvPr id="7" name="Content Placeholder 2">
            <a:extLst>
              <a:ext uri="{FF2B5EF4-FFF2-40B4-BE49-F238E27FC236}">
                <a16:creationId xmlns:a16="http://schemas.microsoft.com/office/drawing/2014/main" id="{4D39012D-CFCD-498C-6FA5-E8C09FE752A5}"/>
              </a:ext>
            </a:extLst>
          </p:cNvPr>
          <p:cNvSpPr txBox="1">
            <a:spLocks/>
          </p:cNvSpPr>
          <p:nvPr/>
        </p:nvSpPr>
        <p:spPr>
          <a:xfrm>
            <a:off x="1569635" y="5583405"/>
            <a:ext cx="9290624" cy="1133918"/>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r>
              <a:rPr lang="en-US" sz="2000" dirty="0"/>
              <a:t>The combination of low and high </a:t>
            </a:r>
            <a:r>
              <a:rPr lang="en-US" sz="2000" b="1" dirty="0"/>
              <a:t>Inclusive Teaching Style </a:t>
            </a:r>
            <a:r>
              <a:rPr lang="en-US" sz="2000" dirty="0"/>
              <a:t>and </a:t>
            </a:r>
            <a:r>
              <a:rPr lang="en-US" sz="2000" b="1" dirty="0"/>
              <a:t>Inclusive Pedagogy</a:t>
            </a:r>
            <a:r>
              <a:rPr lang="en-US" sz="2000" dirty="0"/>
              <a:t> in </a:t>
            </a:r>
            <a:r>
              <a:rPr lang="en-US" sz="2000" b="1" dirty="0"/>
              <a:t>four quadrants</a:t>
            </a:r>
          </a:p>
          <a:p>
            <a:r>
              <a:rPr lang="en-US" sz="2000" dirty="0"/>
              <a:t>Constructed </a:t>
            </a:r>
            <a:r>
              <a:rPr lang="en-US" sz="2000" b="1" dirty="0"/>
              <a:t>based on the responses</a:t>
            </a:r>
            <a:r>
              <a:rPr lang="en-US" sz="2000" dirty="0"/>
              <a:t> from </a:t>
            </a:r>
            <a:r>
              <a:rPr lang="en-US" sz="2000" b="1" dirty="0"/>
              <a:t>focused interview </a:t>
            </a:r>
            <a:r>
              <a:rPr lang="en-US" sz="2000" dirty="0"/>
              <a:t>with </a:t>
            </a:r>
            <a:r>
              <a:rPr lang="en-US" sz="2000" b="1" dirty="0"/>
              <a:t>instructors</a:t>
            </a:r>
            <a:r>
              <a:rPr lang="en-US" sz="2000" dirty="0"/>
              <a:t> and </a:t>
            </a:r>
            <a:r>
              <a:rPr lang="en-US" sz="2000" b="1" dirty="0"/>
              <a:t>students with disabilities</a:t>
            </a:r>
          </a:p>
          <a:p>
            <a:endParaRPr lang="en-US" sz="2000" dirty="0"/>
          </a:p>
          <a:p>
            <a:endParaRPr lang="en-GB" sz="2000" dirty="0"/>
          </a:p>
        </p:txBody>
      </p:sp>
      <p:grpSp>
        <p:nvGrpSpPr>
          <p:cNvPr id="9" name="Group 8">
            <a:extLst>
              <a:ext uri="{FF2B5EF4-FFF2-40B4-BE49-F238E27FC236}">
                <a16:creationId xmlns:a16="http://schemas.microsoft.com/office/drawing/2014/main" id="{27EF4127-C09D-C4B8-2DB9-C40006E23D17}"/>
              </a:ext>
            </a:extLst>
          </p:cNvPr>
          <p:cNvGrpSpPr/>
          <p:nvPr/>
        </p:nvGrpSpPr>
        <p:grpSpPr>
          <a:xfrm>
            <a:off x="3488956" y="1837755"/>
            <a:ext cx="5214087" cy="3033384"/>
            <a:chOff x="3488956" y="2001190"/>
            <a:chExt cx="5214087" cy="3033384"/>
          </a:xfrm>
        </p:grpSpPr>
        <p:sp>
          <p:nvSpPr>
            <p:cNvPr id="5" name="TextBox 4">
              <a:extLst>
                <a:ext uri="{FF2B5EF4-FFF2-40B4-BE49-F238E27FC236}">
                  <a16:creationId xmlns:a16="http://schemas.microsoft.com/office/drawing/2014/main" id="{84B87478-192A-F049-B951-7F667592A624}"/>
                </a:ext>
              </a:extLst>
            </p:cNvPr>
            <p:cNvSpPr txBox="1"/>
            <p:nvPr/>
          </p:nvSpPr>
          <p:spPr>
            <a:xfrm>
              <a:off x="3688811" y="4696020"/>
              <a:ext cx="4814376" cy="338554"/>
            </a:xfrm>
            <a:prstGeom prst="rect">
              <a:avLst/>
            </a:prstGeom>
            <a:noFill/>
          </p:spPr>
          <p:txBody>
            <a:bodyPr wrap="square">
              <a:spAutoFit/>
            </a:bodyPr>
            <a:lstStyle/>
            <a:p>
              <a:r>
                <a:rPr lang="en-US" sz="1600" dirty="0"/>
                <a:t>Figure 1: Pedagogical requirements and teaching styles</a:t>
              </a:r>
            </a:p>
          </p:txBody>
        </p:sp>
        <p:pic>
          <p:nvPicPr>
            <p:cNvPr id="8" name="Picture 7">
              <a:extLst>
                <a:ext uri="{FF2B5EF4-FFF2-40B4-BE49-F238E27FC236}">
                  <a16:creationId xmlns:a16="http://schemas.microsoft.com/office/drawing/2014/main" id="{D77F19EF-401A-CE21-989B-82A2722F84B3}"/>
                </a:ext>
              </a:extLst>
            </p:cNvPr>
            <p:cNvPicPr>
              <a:picLocks noChangeAspect="1"/>
            </p:cNvPicPr>
            <p:nvPr/>
          </p:nvPicPr>
          <p:blipFill rotWithShape="1">
            <a:blip r:embed="rId6"/>
            <a:srcRect l="27462" t="38148" r="32846" b="25543"/>
            <a:stretch/>
          </p:blipFill>
          <p:spPr>
            <a:xfrm>
              <a:off x="3488956" y="2001190"/>
              <a:ext cx="5214087" cy="2681568"/>
            </a:xfrm>
            <a:prstGeom prst="rect">
              <a:avLst/>
            </a:prstGeom>
            <a:ln>
              <a:solidFill>
                <a:schemeClr val="accent1"/>
              </a:solidFill>
            </a:ln>
          </p:spPr>
        </p:pic>
      </p:grpSp>
      <p:sp>
        <p:nvSpPr>
          <p:cNvPr id="10" name="TextBox 9">
            <a:extLst>
              <a:ext uri="{FF2B5EF4-FFF2-40B4-BE49-F238E27FC236}">
                <a16:creationId xmlns:a16="http://schemas.microsoft.com/office/drawing/2014/main" id="{E1093C1F-FEDB-425B-4747-40C3245B3527}"/>
              </a:ext>
            </a:extLst>
          </p:cNvPr>
          <p:cNvSpPr txBox="1"/>
          <p:nvPr/>
        </p:nvSpPr>
        <p:spPr>
          <a:xfrm>
            <a:off x="0" y="6548046"/>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Grimes, 2014</a:t>
            </a:r>
            <a:endParaRPr lang="en-GB" sz="1600" dirty="0"/>
          </a:p>
        </p:txBody>
      </p:sp>
      <p:pic>
        <p:nvPicPr>
          <p:cNvPr id="6" name="Audio 5">
            <a:hlinkClick r:id="" action="ppaction://media"/>
            <a:extLst>
              <a:ext uri="{FF2B5EF4-FFF2-40B4-BE49-F238E27FC236}">
                <a16:creationId xmlns:a16="http://schemas.microsoft.com/office/drawing/2014/main" id="{E602EE60-91CE-4F61-AFC1-932865A293E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75187408"/>
      </p:ext>
    </p:extLst>
  </p:cSld>
  <p:clrMapOvr>
    <a:masterClrMapping/>
  </p:clrMapOvr>
  <mc:AlternateContent xmlns:mc="http://schemas.openxmlformats.org/markup-compatibility/2006" xmlns:p14="http://schemas.microsoft.com/office/powerpoint/2010/main">
    <mc:Choice Requires="p14">
      <p:transition spd="slow" p14:dur="2000" advTm="44661"/>
    </mc:Choice>
    <mc:Fallback xmlns="">
      <p:transition spd="slow" advTm="44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 presetClass="entr" presetSubtype="32"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ox(out)">
                                      <p:cBhvr>
                                        <p:cTn id="18" dur="20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animEffect transition="in" filter="fade">
                                      <p:cBhvr>
                                        <p:cTn id="23" dur="1000"/>
                                        <p:tgtEl>
                                          <p:spTgt spid="7">
                                            <p:txEl>
                                              <p:pRg st="0" end="0"/>
                                            </p:txEl>
                                          </p:spTgt>
                                        </p:tgtEl>
                                      </p:cBhvr>
                                    </p:animEffect>
                                    <p:anim calcmode="lin" valueType="num">
                                      <p:cBhvr>
                                        <p:cTn id="2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7">
                                            <p:txEl>
                                              <p:pRg st="1" end="1"/>
                                            </p:txEl>
                                          </p:spTgt>
                                        </p:tgtEl>
                                        <p:attrNameLst>
                                          <p:attrName>style.visibility</p:attrName>
                                        </p:attrNameLst>
                                      </p:cBhvr>
                                      <p:to>
                                        <p:strVal val="visible"/>
                                      </p:to>
                                    </p:set>
                                    <p:animEffect transition="in" filter="fade">
                                      <p:cBhvr>
                                        <p:cTn id="30" dur="1000"/>
                                        <p:tgtEl>
                                          <p:spTgt spid="7">
                                            <p:txEl>
                                              <p:pRg st="1" end="1"/>
                                            </p:txEl>
                                          </p:spTgt>
                                        </p:tgtEl>
                                      </p:cBhvr>
                                    </p:animEffect>
                                    <p:anim calcmode="lin" valueType="num">
                                      <p:cBhvr>
                                        <p:cTn id="31"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32"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par>
                          <p:cTn id="33" fill="hold">
                            <p:stCondLst>
                              <p:cond delay="1000"/>
                            </p:stCondLst>
                            <p:childTnLst>
                              <p:par>
                                <p:cTn id="34" presetID="1"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6"/>
                </p:tgtEl>
              </p:cMediaNode>
            </p:audio>
          </p:childTnLst>
        </p:cTn>
      </p:par>
    </p:tnLst>
    <p:bldLst>
      <p:bldP spid="3" grpId="0" build="p"/>
      <p:bldP spid="7" grpId="0" build="p"/>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B8C7D-29CA-F3C3-7B29-E45ABDAF22FC}"/>
              </a:ext>
            </a:extLst>
          </p:cNvPr>
          <p:cNvSpPr>
            <a:spLocks noGrp="1"/>
          </p:cNvSpPr>
          <p:nvPr>
            <p:ph type="title"/>
          </p:nvPr>
        </p:nvSpPr>
        <p:spPr>
          <a:xfrm>
            <a:off x="1091332"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Research Result (2)</a:t>
            </a:r>
          </a:p>
        </p:txBody>
      </p:sp>
      <p:sp>
        <p:nvSpPr>
          <p:cNvPr id="3" name="Content Placeholder 2">
            <a:extLst>
              <a:ext uri="{FF2B5EF4-FFF2-40B4-BE49-F238E27FC236}">
                <a16:creationId xmlns:a16="http://schemas.microsoft.com/office/drawing/2014/main" id="{6A791B39-2C84-AC61-859F-ED5385EFE735}"/>
              </a:ext>
            </a:extLst>
          </p:cNvPr>
          <p:cNvSpPr>
            <a:spLocks noGrp="1"/>
          </p:cNvSpPr>
          <p:nvPr>
            <p:ph idx="1"/>
          </p:nvPr>
        </p:nvSpPr>
        <p:spPr>
          <a:xfrm>
            <a:off x="1625905" y="1545104"/>
            <a:ext cx="9867400" cy="4876800"/>
          </a:xfrm>
        </p:spPr>
        <p:txBody>
          <a:bodyPr>
            <a:noAutofit/>
          </a:bodyPr>
          <a:lstStyle/>
          <a:p>
            <a:pPr>
              <a:buFont typeface="Wingdings" panose="05000000000000000000" pitchFamily="2" charset="2"/>
              <a:buChar char="ü"/>
            </a:pPr>
            <a:r>
              <a:rPr lang="en-US" sz="2000" b="1" dirty="0"/>
              <a:t>Low </a:t>
            </a:r>
            <a:r>
              <a:rPr lang="en-US" sz="2000" dirty="0"/>
              <a:t>inclusive teaching style and </a:t>
            </a:r>
            <a:r>
              <a:rPr lang="en-US" sz="2000" b="1" dirty="0"/>
              <a:t>low</a:t>
            </a:r>
            <a:r>
              <a:rPr lang="en-US" sz="2000" dirty="0"/>
              <a:t> inclusive pedagogy - </a:t>
            </a:r>
            <a:r>
              <a:rPr lang="en-US" sz="2000" b="1" dirty="0"/>
              <a:t>Exclusion</a:t>
            </a:r>
          </a:p>
          <a:p>
            <a:pPr>
              <a:buFont typeface="Wingdings" panose="05000000000000000000" pitchFamily="2" charset="2"/>
              <a:buChar char="ü"/>
            </a:pPr>
            <a:r>
              <a:rPr lang="en-US" sz="2000" b="1" dirty="0"/>
              <a:t>Low</a:t>
            </a:r>
            <a:r>
              <a:rPr lang="en-US" sz="2000" dirty="0"/>
              <a:t> inclusive teaching style but moving to </a:t>
            </a:r>
            <a:r>
              <a:rPr lang="en-US" sz="2000" b="1" dirty="0"/>
              <a:t>high</a:t>
            </a:r>
            <a:r>
              <a:rPr lang="en-US" sz="2000" dirty="0"/>
              <a:t> inclusive pedagogy - School system shifts to a </a:t>
            </a:r>
            <a:r>
              <a:rPr lang="en-US" sz="2000" b="1" dirty="0"/>
              <a:t>teacher-centric style</a:t>
            </a:r>
          </a:p>
          <a:p>
            <a:pPr>
              <a:buFont typeface="Wingdings" panose="05000000000000000000" pitchFamily="2" charset="2"/>
              <a:buChar char="ü"/>
            </a:pPr>
            <a:r>
              <a:rPr lang="en-US" sz="2000" b="1" dirty="0"/>
              <a:t>High</a:t>
            </a:r>
            <a:r>
              <a:rPr lang="en-US" sz="2000" dirty="0"/>
              <a:t> inclusive teaching style and </a:t>
            </a:r>
            <a:r>
              <a:rPr lang="en-US" sz="2000" b="1" dirty="0"/>
              <a:t>low</a:t>
            </a:r>
            <a:r>
              <a:rPr lang="en-US" sz="2000" dirty="0"/>
              <a:t> inclusive pedagogy - School system would lead to a </a:t>
            </a:r>
            <a:r>
              <a:rPr lang="en-US" sz="2000" b="1" dirty="0"/>
              <a:t>student-centric style</a:t>
            </a:r>
          </a:p>
          <a:p>
            <a:pPr>
              <a:buFont typeface="Wingdings" panose="05000000000000000000" pitchFamily="2" charset="2"/>
              <a:buChar char="ü"/>
            </a:pPr>
            <a:r>
              <a:rPr lang="en-US" sz="2000" b="1" dirty="0"/>
              <a:t>High</a:t>
            </a:r>
            <a:r>
              <a:rPr lang="en-US" sz="2000" dirty="0"/>
              <a:t> Inclusive Teaching Style and </a:t>
            </a:r>
            <a:r>
              <a:rPr lang="en-US" sz="2000" b="1" dirty="0"/>
              <a:t>High</a:t>
            </a:r>
            <a:r>
              <a:rPr lang="en-US" sz="2000" dirty="0"/>
              <a:t> Inclusive Pedagogy - Contributes in encouraging inclusive education to all students regardless of their diverse origin </a:t>
            </a:r>
          </a:p>
          <a:p>
            <a:pPr>
              <a:buFont typeface="Wingdings" panose="05000000000000000000" pitchFamily="2" charset="2"/>
              <a:buChar char="ü"/>
            </a:pPr>
            <a:r>
              <a:rPr lang="en-US" sz="2000" b="1" dirty="0"/>
              <a:t>Encouraging Inclusive Education </a:t>
            </a:r>
            <a:r>
              <a:rPr lang="en-US" sz="2000" dirty="0"/>
              <a:t>requires organizational support by implementing inclusive infrastructures with the help of AI Technologies and Augmented Technology to promote Special Need Education</a:t>
            </a:r>
          </a:p>
          <a:p>
            <a:pPr>
              <a:buFont typeface="Wingdings" panose="05000000000000000000" pitchFamily="2" charset="2"/>
              <a:buChar char="ü"/>
            </a:pPr>
            <a:endParaRPr lang="en-GB" sz="1200" dirty="0"/>
          </a:p>
        </p:txBody>
      </p:sp>
      <p:sp>
        <p:nvSpPr>
          <p:cNvPr id="4" name="TextBox 3">
            <a:extLst>
              <a:ext uri="{FF2B5EF4-FFF2-40B4-BE49-F238E27FC236}">
                <a16:creationId xmlns:a16="http://schemas.microsoft.com/office/drawing/2014/main" id="{18A5E330-BD73-0A36-7F8C-00DA7E328546}"/>
              </a:ext>
            </a:extLst>
          </p:cNvPr>
          <p:cNvSpPr txBox="1"/>
          <p:nvPr/>
        </p:nvSpPr>
        <p:spPr>
          <a:xfrm>
            <a:off x="0" y="6519446"/>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2020e</a:t>
            </a:r>
            <a:endParaRPr lang="en-GB" sz="1600" dirty="0"/>
          </a:p>
        </p:txBody>
      </p:sp>
      <p:pic>
        <p:nvPicPr>
          <p:cNvPr id="5" name="Audio 4">
            <a:hlinkClick r:id="" action="ppaction://media"/>
            <a:extLst>
              <a:ext uri="{FF2B5EF4-FFF2-40B4-BE49-F238E27FC236}">
                <a16:creationId xmlns:a16="http://schemas.microsoft.com/office/drawing/2014/main" id="{64A8AF2B-8754-40AC-8705-161FA2F6DED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098123046"/>
      </p:ext>
    </p:extLst>
  </p:cSld>
  <p:clrMapOvr>
    <a:masterClrMapping/>
  </p:clrMapOvr>
  <mc:AlternateContent xmlns:mc="http://schemas.openxmlformats.org/markup-compatibility/2006" xmlns:p14="http://schemas.microsoft.com/office/powerpoint/2010/main">
    <mc:Choice Requires="p14">
      <p:transition spd="slow" p14:dur="2000" advTm="181287"/>
    </mc:Choice>
    <mc:Fallback xmlns="">
      <p:transition spd="slow" advTm="181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2" presetID="1" presetClass="entr" presetSubtype="0"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4" fill="hold" display="0">
                  <p:stCondLst>
                    <p:cond delay="indefinite"/>
                  </p:stCondLst>
                  <p:endCondLst>
                    <p:cond evt="onStopAudio" delay="0">
                      <p:tgtEl>
                        <p:sldTgt/>
                      </p:tgtEl>
                    </p:cond>
                  </p:endCondLst>
                </p:cTn>
                <p:tgtEl>
                  <p:spTgt spid="5"/>
                </p:tgtEl>
              </p:cMediaNode>
            </p:audio>
          </p:childTnLst>
        </p:cTn>
      </p:par>
    </p:tnLst>
    <p:bldLst>
      <p:bldP spid="3" grpId="0" build="p"/>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150ED-BDE9-2446-111D-C7E9E4A32F38}"/>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E6E2D12E-171A-8417-C05C-C97AA9BDBC01}"/>
              </a:ext>
            </a:extLst>
          </p:cNvPr>
          <p:cNvSpPr>
            <a:spLocks noGrp="1"/>
          </p:cNvSpPr>
          <p:nvPr>
            <p:ph idx="1"/>
          </p:nvPr>
        </p:nvSpPr>
        <p:spPr>
          <a:xfrm>
            <a:off x="1415058" y="2135946"/>
            <a:ext cx="9361881" cy="3124201"/>
          </a:xfrm>
        </p:spPr>
        <p:txBody>
          <a:bodyPr>
            <a:normAutofit/>
          </a:bodyPr>
          <a:lstStyle/>
          <a:p>
            <a:pPr>
              <a:buFont typeface="Wingdings" panose="05000000000000000000" pitchFamily="2" charset="2"/>
              <a:buChar char="v"/>
            </a:pPr>
            <a:r>
              <a:rPr lang="en-GB" dirty="0"/>
              <a:t>Investigated that </a:t>
            </a:r>
            <a:r>
              <a:rPr lang="en-GB" b="1" dirty="0"/>
              <a:t>AI Technologies </a:t>
            </a:r>
            <a:r>
              <a:rPr lang="en-GB" dirty="0"/>
              <a:t>are impacting people's lives and </a:t>
            </a:r>
            <a:r>
              <a:rPr lang="en-GB" b="1" dirty="0"/>
              <a:t>making life simpler for children with special needs</a:t>
            </a:r>
          </a:p>
          <a:p>
            <a:pPr>
              <a:buFont typeface="Wingdings" panose="05000000000000000000" pitchFamily="2" charset="2"/>
              <a:buChar char="v"/>
            </a:pPr>
            <a:r>
              <a:rPr lang="en-GB" b="1" dirty="0"/>
              <a:t> Greatest influence of AI </a:t>
            </a:r>
            <a:r>
              <a:rPr lang="en-GB" dirty="0"/>
              <a:t>can be </a:t>
            </a:r>
            <a:r>
              <a:rPr lang="en-GB" b="1" dirty="0"/>
              <a:t>seen</a:t>
            </a:r>
            <a:r>
              <a:rPr lang="en-GB" dirty="0"/>
              <a:t> in the field of </a:t>
            </a:r>
            <a:r>
              <a:rPr lang="en-GB" b="1" dirty="0"/>
              <a:t>education</a:t>
            </a:r>
            <a:r>
              <a:rPr lang="en-GB" dirty="0"/>
              <a:t> - </a:t>
            </a:r>
            <a:r>
              <a:rPr lang="en-GB" b="1" dirty="0"/>
              <a:t>promote inclusive education through assistive technologies </a:t>
            </a:r>
            <a:r>
              <a:rPr lang="en-GB" dirty="0"/>
              <a:t>replacing human labour and encourage education without prejudice </a:t>
            </a:r>
          </a:p>
          <a:p>
            <a:pPr>
              <a:buFont typeface="Wingdings" panose="05000000000000000000" pitchFamily="2" charset="2"/>
              <a:buChar char="v"/>
            </a:pPr>
            <a:r>
              <a:rPr lang="en-US" dirty="0"/>
              <a:t>Proposed </a:t>
            </a:r>
            <a:r>
              <a:rPr lang="en-US" b="1" dirty="0"/>
              <a:t>establishment of inclusive pedagogy </a:t>
            </a:r>
          </a:p>
          <a:p>
            <a:pPr marL="0" indent="0">
              <a:buNone/>
            </a:pPr>
            <a:endParaRPr lang="en-GB" dirty="0"/>
          </a:p>
        </p:txBody>
      </p:sp>
      <p:sp>
        <p:nvSpPr>
          <p:cNvPr id="4" name="TextBox 3">
            <a:extLst>
              <a:ext uri="{FF2B5EF4-FFF2-40B4-BE49-F238E27FC236}">
                <a16:creationId xmlns:a16="http://schemas.microsoft.com/office/drawing/2014/main" id="{5F05A624-B720-BACF-8D3D-FEDD7E877F36}"/>
              </a:ext>
            </a:extLst>
          </p:cNvPr>
          <p:cNvSpPr txBox="1"/>
          <p:nvPr/>
        </p:nvSpPr>
        <p:spPr>
          <a:xfrm>
            <a:off x="0" y="6519446"/>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2020f</a:t>
            </a:r>
            <a:endParaRPr lang="en-GB" sz="1600" dirty="0"/>
          </a:p>
        </p:txBody>
      </p:sp>
      <p:pic>
        <p:nvPicPr>
          <p:cNvPr id="5" name="Audio 4">
            <a:hlinkClick r:id="" action="ppaction://media"/>
            <a:extLst>
              <a:ext uri="{FF2B5EF4-FFF2-40B4-BE49-F238E27FC236}">
                <a16:creationId xmlns:a16="http://schemas.microsoft.com/office/drawing/2014/main" id="{91E67C10-0F69-4955-A6C3-39F0F4C800E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873613037"/>
      </p:ext>
    </p:extLst>
  </p:cSld>
  <p:clrMapOvr>
    <a:masterClrMapping/>
  </p:clrMapOvr>
  <mc:AlternateContent xmlns:mc="http://schemas.openxmlformats.org/markup-compatibility/2006" xmlns:p14="http://schemas.microsoft.com/office/powerpoint/2010/main">
    <mc:Choice Requires="p14">
      <p:transition spd="slow" p14:dur="2000" advTm="61665"/>
    </mc:Choice>
    <mc:Fallback xmlns="">
      <p:transition spd="slow" advTm="616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1" presetClass="entr" presetSubtype="0"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3" grpId="0" build="p"/>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D6966-F062-03E9-2F5B-76F6ABC2DE01}"/>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Work Plan</a:t>
            </a:r>
          </a:p>
        </p:txBody>
      </p:sp>
      <p:pic>
        <p:nvPicPr>
          <p:cNvPr id="5" name="Picture 4">
            <a:extLst>
              <a:ext uri="{FF2B5EF4-FFF2-40B4-BE49-F238E27FC236}">
                <a16:creationId xmlns:a16="http://schemas.microsoft.com/office/drawing/2014/main" id="{01BAFFFD-4257-4118-0903-193DE832230D}"/>
              </a:ext>
            </a:extLst>
          </p:cNvPr>
          <p:cNvPicPr>
            <a:picLocks noChangeAspect="1"/>
          </p:cNvPicPr>
          <p:nvPr/>
        </p:nvPicPr>
        <p:blipFill>
          <a:blip r:embed="rId6"/>
          <a:stretch>
            <a:fillRect/>
          </a:stretch>
        </p:blipFill>
        <p:spPr>
          <a:xfrm>
            <a:off x="69580" y="1894533"/>
            <a:ext cx="12052837" cy="3462828"/>
          </a:xfrm>
          <a:prstGeom prst="rect">
            <a:avLst/>
          </a:prstGeom>
        </p:spPr>
      </p:pic>
      <p:pic>
        <p:nvPicPr>
          <p:cNvPr id="3" name="Audio 2">
            <a:hlinkClick r:id="" action="ppaction://media"/>
            <a:extLst>
              <a:ext uri="{FF2B5EF4-FFF2-40B4-BE49-F238E27FC236}">
                <a16:creationId xmlns:a16="http://schemas.microsoft.com/office/drawing/2014/main" id="{873B6DF3-8EFA-45BD-B4F6-2535484547C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491756535"/>
      </p:ext>
    </p:extLst>
  </p:cSld>
  <p:clrMapOvr>
    <a:masterClrMapping/>
  </p:clrMapOvr>
  <mc:AlternateContent xmlns:mc="http://schemas.openxmlformats.org/markup-compatibility/2006" xmlns:p14="http://schemas.microsoft.com/office/powerpoint/2010/main">
    <mc:Choice Requires="p14">
      <p:transition spd="slow" p14:dur="2000" advTm="10457"/>
    </mc:Choice>
    <mc:Fallback xmlns="">
      <p:transition spd="slow" advTm="10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4DC61-2C1F-117A-1FC6-355F3E266C45}"/>
              </a:ext>
            </a:extLst>
          </p:cNvPr>
          <p:cNvSpPr>
            <a:spLocks noGrp="1"/>
          </p:cNvSpPr>
          <p:nvPr>
            <p:ph type="title"/>
          </p:nvPr>
        </p:nvSpPr>
        <p:spPr>
          <a:xfrm>
            <a:off x="1086643" y="1"/>
            <a:ext cx="10018713" cy="1248230"/>
          </a:xfrm>
        </p:spPr>
        <p:txBody>
          <a:bodyPr>
            <a:normAutofit/>
          </a:bodyPr>
          <a:lstStyle/>
          <a:p>
            <a:r>
              <a:rPr lang="en-GB" dirty="0">
                <a:ln w="0"/>
                <a:solidFill>
                  <a:schemeClr val="accent1"/>
                </a:solidFill>
                <a:effectLst>
                  <a:outerShdw blurRad="38100" dist="25400" dir="5400000" algn="ctr" rotWithShape="0">
                    <a:srgbClr val="6E747A">
                      <a:alpha val="43000"/>
                    </a:srgbClr>
                  </a:outerShdw>
                </a:effectLst>
              </a:rPr>
              <a:t>Bibliography</a:t>
            </a:r>
          </a:p>
        </p:txBody>
      </p:sp>
      <p:sp>
        <p:nvSpPr>
          <p:cNvPr id="3" name="Content Placeholder 2">
            <a:extLst>
              <a:ext uri="{FF2B5EF4-FFF2-40B4-BE49-F238E27FC236}">
                <a16:creationId xmlns:a16="http://schemas.microsoft.com/office/drawing/2014/main" id="{1E7ECC13-2143-C533-08C0-78BEDD046C01}"/>
              </a:ext>
            </a:extLst>
          </p:cNvPr>
          <p:cNvSpPr>
            <a:spLocks noGrp="1"/>
          </p:cNvSpPr>
          <p:nvPr>
            <p:ph idx="1"/>
          </p:nvPr>
        </p:nvSpPr>
        <p:spPr>
          <a:xfrm>
            <a:off x="1484310" y="1132116"/>
            <a:ext cx="10018713" cy="5312228"/>
          </a:xfrm>
        </p:spPr>
        <p:txBody>
          <a:bodyPr>
            <a:normAutofit fontScale="85000" lnSpcReduction="10000"/>
          </a:bodyPr>
          <a:lstStyle/>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Bhandari, P. and Examples, E., 2021.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Ethical Considerations in Research | Types &amp; Examples</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[online]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Scribbr</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Available at: &lt;https://www.scribbr.com/methodology/research-ethics/&gt;.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Bokova, I., 2013. UNESCO global report: opening new avenues for empowerment: ICTs to access information and knowledge for persons with disabilities. </a:t>
            </a:r>
            <a:r>
              <a:rPr lang="en-US" sz="18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UNESCO Global report</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Essex.ac.uk. 2022.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Research risk assessment | University of Essex</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[online] Available at: &lt;https://www.essex.ac.uk/student/postgraduate-research/research-risk-assessment&gt;.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Garg, S. and Sharma, S., 2020. Impact of Artificial Intelligence in Special Need Education to Promote Inclusive Pedagogy.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International Journal of Information and Education Technology</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10(7), pp.523-527.</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Grimes, P., 2014. Teachers, Inclusive, Child-Centred Teaching and Pedagogy.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Companion Technical Booklet</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12.</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Ioannidou</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R. and </a:t>
            </a: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Drigas</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A., 2012. Artificial intelligence in special education: A decade review.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International Journal of Engineering Education</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28, pp.1366–1372.</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err="1">
                <a:effectLst/>
                <a:latin typeface="Times New Roman" panose="02020603050405020304" pitchFamily="18" charset="0"/>
                <a:ea typeface="Calibri" panose="020F0502020204030204" pitchFamily="34" charset="0"/>
                <a:cs typeface="Times New Roman" panose="02020603050405020304" pitchFamily="18" charset="0"/>
              </a:rPr>
              <a:t>Laabidi</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M., 2013. Learning Technologies For People With Disabilities. Journal of King Saud University - Computer and Information Sciences,.</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McNeilly, L., 2011. WHO Examines Disabilities Worldwide. </a:t>
            </a:r>
            <a:r>
              <a:rPr lang="en-GB" sz="1800" i="1" dirty="0">
                <a:effectLst/>
                <a:latin typeface="Times New Roman" panose="02020603050405020304" pitchFamily="18" charset="0"/>
                <a:ea typeface="Calibri" panose="020F0502020204030204" pitchFamily="34" charset="0"/>
                <a:cs typeface="Times New Roman" panose="02020603050405020304" pitchFamily="18" charset="0"/>
              </a:rPr>
              <a:t>The ASHA Leader</a:t>
            </a: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 16(9), pp.38-38.</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Arial" panose="020B0604020202020204" pitchFamily="34" charset="0"/>
              <a:buChar char="•"/>
              <a:tabLst>
                <a:tab pos="457200" algn="l"/>
              </a:tabLst>
            </a:pPr>
            <a:r>
              <a:rPr lang="en-GB" sz="1800" dirty="0">
                <a:effectLst/>
                <a:latin typeface="Times New Roman" panose="02020603050405020304" pitchFamily="18" charset="0"/>
                <a:ea typeface="Calibri" panose="020F0502020204030204" pitchFamily="34" charset="0"/>
                <a:cs typeface="Times New Roman" panose="02020603050405020304" pitchFamily="18" charset="0"/>
              </a:rPr>
              <a:t>Microsoft.com. 2017. Microsoft 2017 Annual Report. [online] Available at: &lt;https://www.microsoft.com/investor/reports/ar17/index.html#&gt;.</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5990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7F399-7C79-469C-B06E-A1C7B72980AB}"/>
              </a:ext>
            </a:extLst>
          </p:cNvPr>
          <p:cNvSpPr>
            <a:spLocks noGrp="1"/>
          </p:cNvSpPr>
          <p:nvPr>
            <p:ph type="title"/>
          </p:nvPr>
        </p:nvSpPr>
        <p:spPr>
          <a:xfrm>
            <a:off x="1469321" y="2304738"/>
            <a:ext cx="10018713" cy="1752599"/>
          </a:xfrm>
        </p:spPr>
        <p:txBody>
          <a:bodyPr>
            <a:normAutofit fontScale="90000"/>
          </a:bodyPr>
          <a:lstStyle/>
          <a:p>
            <a:r>
              <a:rPr lang="en-US" sz="6000" b="1" dirty="0">
                <a:ln w="0"/>
                <a:solidFill>
                  <a:schemeClr val="accent1"/>
                </a:solidFill>
                <a:effectLst>
                  <a:outerShdw blurRad="38100" dist="25400" dir="5400000" algn="ctr" rotWithShape="0">
                    <a:srgbClr val="6E747A">
                      <a:alpha val="43000"/>
                    </a:srgbClr>
                  </a:outerShdw>
                </a:effectLst>
              </a:rPr>
              <a:t>THANK YOU FOR YOUR ATTENTION</a:t>
            </a:r>
          </a:p>
        </p:txBody>
      </p:sp>
      <p:pic>
        <p:nvPicPr>
          <p:cNvPr id="3" name="Audio 2">
            <a:hlinkClick r:id="" action="ppaction://media"/>
            <a:extLst>
              <a:ext uri="{FF2B5EF4-FFF2-40B4-BE49-F238E27FC236}">
                <a16:creationId xmlns:a16="http://schemas.microsoft.com/office/drawing/2014/main" id="{F1315D0A-E985-4C7E-BBA1-B701AD6220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94985840"/>
      </p:ext>
    </p:extLst>
  </p:cSld>
  <p:clrMapOvr>
    <a:masterClrMapping/>
  </p:clrMapOvr>
  <mc:AlternateContent xmlns:mc="http://schemas.openxmlformats.org/markup-compatibility/2006" xmlns:p14="http://schemas.microsoft.com/office/powerpoint/2010/main">
    <mc:Choice Requires="p14">
      <p:transition spd="slow" p14:dur="2000" advTm="4566"/>
    </mc:Choice>
    <mc:Fallback xmlns="">
      <p:transition spd="slow" advTm="4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735EC-B496-45ED-9714-17673CB77889}"/>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Research Background</a:t>
            </a:r>
            <a:endParaRPr lang="en-US" dirty="0">
              <a:ln w="0"/>
              <a:solidFill>
                <a:schemeClr val="accent1"/>
              </a:solidFill>
              <a:effectLst>
                <a:outerShdw blurRad="38100" dist="25400" dir="5400000" algn="ctr" rotWithShape="0">
                  <a:srgbClr val="6E747A">
                    <a:alpha val="43000"/>
                  </a:srgbClr>
                </a:outerShdw>
              </a:effectLst>
            </a:endParaRPr>
          </a:p>
        </p:txBody>
      </p:sp>
      <p:sp>
        <p:nvSpPr>
          <p:cNvPr id="3" name="Content Placeholder 2">
            <a:extLst>
              <a:ext uri="{FF2B5EF4-FFF2-40B4-BE49-F238E27FC236}">
                <a16:creationId xmlns:a16="http://schemas.microsoft.com/office/drawing/2014/main" id="{CE479A06-0549-4A0A-88EF-EF47BFC05666}"/>
              </a:ext>
            </a:extLst>
          </p:cNvPr>
          <p:cNvSpPr>
            <a:spLocks noGrp="1"/>
          </p:cNvSpPr>
          <p:nvPr>
            <p:ph idx="1"/>
          </p:nvPr>
        </p:nvSpPr>
        <p:spPr>
          <a:xfrm>
            <a:off x="1484310" y="1429042"/>
            <a:ext cx="10018713" cy="4394983"/>
          </a:xfrm>
        </p:spPr>
        <p:txBody>
          <a:bodyPr>
            <a:normAutofit/>
          </a:bodyPr>
          <a:lstStyle/>
          <a:p>
            <a:r>
              <a:rPr lang="en-GB" sz="2000" b="1" i="0" u="none" strike="noStrike" baseline="0" dirty="0">
                <a:solidFill>
                  <a:srgbClr val="000000"/>
                </a:solidFill>
              </a:rPr>
              <a:t>Developing countries - </a:t>
            </a:r>
            <a:r>
              <a:rPr lang="en-GB" sz="2000" b="0" i="0" u="none" strike="noStrike" baseline="0" dirty="0">
                <a:solidFill>
                  <a:srgbClr val="000000"/>
                </a:solidFill>
              </a:rPr>
              <a:t>Asia and the Pacific</a:t>
            </a:r>
          </a:p>
          <a:p>
            <a:r>
              <a:rPr lang="en-GB" sz="2000" b="1" i="0" u="none" strike="noStrike" baseline="0" dirty="0">
                <a:solidFill>
                  <a:srgbClr val="000000"/>
                </a:solidFill>
              </a:rPr>
              <a:t>More than one billion people </a:t>
            </a:r>
            <a:r>
              <a:rPr lang="en-GB" sz="2000" b="0" i="0" u="none" strike="noStrike" baseline="0" dirty="0">
                <a:solidFill>
                  <a:srgbClr val="000000"/>
                </a:solidFill>
              </a:rPr>
              <a:t>in the world suffer from some or the other disabilities - </a:t>
            </a:r>
            <a:r>
              <a:rPr lang="en-GB" sz="2000" b="1" i="0" u="none" strike="noStrike" baseline="0" dirty="0">
                <a:solidFill>
                  <a:srgbClr val="000000"/>
                </a:solidFill>
              </a:rPr>
              <a:t>World Health Organization (WHO) and </a:t>
            </a:r>
            <a:r>
              <a:rPr lang="en-GB" sz="2000" b="1" i="0" u="none" strike="noStrike" baseline="0" dirty="0" err="1">
                <a:solidFill>
                  <a:srgbClr val="000000"/>
                </a:solidFill>
              </a:rPr>
              <a:t>Laabidi</a:t>
            </a:r>
            <a:endParaRPr lang="en-GB" sz="2000" b="1" dirty="0">
              <a:solidFill>
                <a:srgbClr val="000000"/>
              </a:solidFill>
            </a:endParaRPr>
          </a:p>
          <a:p>
            <a:r>
              <a:rPr lang="en-GB" sz="2000" b="0" i="0" u="none" strike="noStrike" baseline="0" dirty="0">
                <a:solidFill>
                  <a:srgbClr val="000000"/>
                </a:solidFill>
              </a:rPr>
              <a:t>Lack healthcare, education and job opportunities. </a:t>
            </a:r>
          </a:p>
          <a:p>
            <a:r>
              <a:rPr lang="en-GB" sz="2000" b="1" i="0" u="none" strike="noStrike" baseline="0" dirty="0">
                <a:solidFill>
                  <a:srgbClr val="000000"/>
                </a:solidFill>
              </a:rPr>
              <a:t>Without convenient assistive devices</a:t>
            </a:r>
            <a:r>
              <a:rPr lang="en-GB" sz="2000" b="1" dirty="0">
                <a:solidFill>
                  <a:srgbClr val="000000"/>
                </a:solidFill>
              </a:rPr>
              <a:t> </a:t>
            </a:r>
            <a:r>
              <a:rPr lang="en-GB" sz="2000" dirty="0">
                <a:solidFill>
                  <a:srgbClr val="000000"/>
                </a:solidFill>
              </a:rPr>
              <a:t>– no engagement </a:t>
            </a:r>
            <a:r>
              <a:rPr lang="en-GB" sz="2000" b="0" i="0" u="none" strike="noStrike" baseline="0" dirty="0">
                <a:solidFill>
                  <a:srgbClr val="000000"/>
                </a:solidFill>
              </a:rPr>
              <a:t>in education for living independent and better life. </a:t>
            </a:r>
          </a:p>
          <a:p>
            <a:r>
              <a:rPr lang="en-GB" sz="2000" b="1" i="0" u="none" strike="noStrike" baseline="0" dirty="0">
                <a:solidFill>
                  <a:srgbClr val="000000"/>
                </a:solidFill>
              </a:rPr>
              <a:t>WHO</a:t>
            </a:r>
            <a:r>
              <a:rPr lang="en-GB" sz="2000" b="1" dirty="0">
                <a:solidFill>
                  <a:srgbClr val="000000"/>
                </a:solidFill>
              </a:rPr>
              <a:t> estimates over</a:t>
            </a:r>
            <a:r>
              <a:rPr lang="en-GB" sz="2000" b="1" i="0" u="none" strike="noStrike" baseline="0" dirty="0">
                <a:solidFill>
                  <a:srgbClr val="000000"/>
                </a:solidFill>
              </a:rPr>
              <a:t> 1 billion people </a:t>
            </a:r>
            <a:r>
              <a:rPr lang="en-GB" sz="2000" b="0" i="0" u="none" strike="noStrike" baseline="0" dirty="0">
                <a:solidFill>
                  <a:srgbClr val="000000"/>
                </a:solidFill>
              </a:rPr>
              <a:t>would benefit from one or more assistive devices or products</a:t>
            </a:r>
          </a:p>
          <a:p>
            <a:r>
              <a:rPr lang="en-GB" sz="2000" b="1" dirty="0">
                <a:solidFill>
                  <a:srgbClr val="000000"/>
                </a:solidFill>
              </a:rPr>
              <a:t>T</a:t>
            </a:r>
            <a:r>
              <a:rPr lang="en-GB" sz="2000" b="1" i="0" u="none" strike="noStrike" baseline="0" dirty="0">
                <a:solidFill>
                  <a:srgbClr val="000000"/>
                </a:solidFill>
              </a:rPr>
              <a:t>echnology platforms </a:t>
            </a:r>
            <a:r>
              <a:rPr lang="en-GB" sz="2000" b="0" i="0" u="none" strike="noStrike" baseline="0" dirty="0">
                <a:solidFill>
                  <a:srgbClr val="000000"/>
                </a:solidFill>
              </a:rPr>
              <a:t>and tools enable the </a:t>
            </a:r>
            <a:r>
              <a:rPr lang="en-GB" sz="2000" b="1" i="0" u="none" strike="noStrike" baseline="0" dirty="0">
                <a:solidFill>
                  <a:srgbClr val="000000"/>
                </a:solidFill>
              </a:rPr>
              <a:t>creativity in people</a:t>
            </a:r>
            <a:r>
              <a:rPr lang="en-GB" sz="2000" b="0" i="0" u="none" strike="noStrike" baseline="0" dirty="0">
                <a:solidFill>
                  <a:srgbClr val="000000"/>
                </a:solidFill>
              </a:rPr>
              <a:t> with and </a:t>
            </a:r>
            <a:r>
              <a:rPr lang="en-GB" sz="2000" b="1" i="0" u="none" strike="noStrike" baseline="0" dirty="0">
                <a:solidFill>
                  <a:srgbClr val="000000"/>
                </a:solidFill>
              </a:rPr>
              <a:t>without</a:t>
            </a:r>
            <a:r>
              <a:rPr lang="en-GB" sz="2000" b="0" i="0" u="none" strike="noStrike" baseline="0" dirty="0">
                <a:solidFill>
                  <a:srgbClr val="000000"/>
                </a:solidFill>
              </a:rPr>
              <a:t> </a:t>
            </a:r>
            <a:r>
              <a:rPr lang="en-GB" sz="2000" b="1" i="0" u="none" strike="noStrike" baseline="0" dirty="0">
                <a:solidFill>
                  <a:srgbClr val="000000"/>
                </a:solidFill>
              </a:rPr>
              <a:t>disabilities</a:t>
            </a:r>
          </a:p>
        </p:txBody>
      </p:sp>
      <p:sp>
        <p:nvSpPr>
          <p:cNvPr id="5" name="TextBox 4">
            <a:extLst>
              <a:ext uri="{FF2B5EF4-FFF2-40B4-BE49-F238E27FC236}">
                <a16:creationId xmlns:a16="http://schemas.microsoft.com/office/drawing/2014/main" id="{B70C0431-EE5E-FB0B-0CA5-F272E2DA4A23}"/>
              </a:ext>
            </a:extLst>
          </p:cNvPr>
          <p:cNvSpPr txBox="1"/>
          <p:nvPr/>
        </p:nvSpPr>
        <p:spPr>
          <a:xfrm>
            <a:off x="0" y="6413121"/>
            <a:ext cx="5370286" cy="369332"/>
          </a:xfrm>
          <a:prstGeom prst="rect">
            <a:avLst/>
          </a:prstGeom>
          <a:noFill/>
        </p:spPr>
        <p:txBody>
          <a:bodyPr wrap="square">
            <a:spAutoFit/>
          </a:bodyPr>
          <a:lstStyle/>
          <a:p>
            <a:pPr>
              <a:buNone/>
            </a:pPr>
            <a:r>
              <a:rPr lang="en-GB" sz="1600" dirty="0"/>
              <a:t>Sources: </a:t>
            </a:r>
            <a:r>
              <a:rPr lang="en-GB" sz="1600" dirty="0">
                <a:solidFill>
                  <a:srgbClr val="000000"/>
                </a:solidFill>
                <a:effectLst/>
              </a:rPr>
              <a:t>McNeilly, 2011, </a:t>
            </a:r>
            <a:r>
              <a:rPr lang="en-GB" sz="1600" dirty="0" err="1">
                <a:solidFill>
                  <a:srgbClr val="000000"/>
                </a:solidFill>
                <a:effectLst/>
              </a:rPr>
              <a:t>Laabidi</a:t>
            </a:r>
            <a:r>
              <a:rPr lang="en-GB" sz="1600" dirty="0">
                <a:solidFill>
                  <a:srgbClr val="000000"/>
                </a:solidFill>
                <a:effectLst/>
              </a:rPr>
              <a:t>, 2013, </a:t>
            </a:r>
            <a:r>
              <a:rPr lang="en-GB" dirty="0"/>
              <a:t>Bokova, 2013</a:t>
            </a:r>
            <a:endParaRPr lang="en-GB" sz="1600" dirty="0"/>
          </a:p>
        </p:txBody>
      </p:sp>
      <p:pic>
        <p:nvPicPr>
          <p:cNvPr id="6" name="Audio 5">
            <a:hlinkClick r:id="" action="ppaction://media"/>
            <a:extLst>
              <a:ext uri="{FF2B5EF4-FFF2-40B4-BE49-F238E27FC236}">
                <a16:creationId xmlns:a16="http://schemas.microsoft.com/office/drawing/2014/main" id="{CAE48410-1F2C-492F-9B20-971D75C7E9B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034058426"/>
      </p:ext>
    </p:extLst>
  </p:cSld>
  <p:clrMapOvr>
    <a:masterClrMapping/>
  </p:clrMapOvr>
  <mc:AlternateContent xmlns:mc="http://schemas.openxmlformats.org/markup-compatibility/2006" xmlns:p14="http://schemas.microsoft.com/office/powerpoint/2010/main">
    <mc:Choice Requires="p14">
      <p:transition spd="slow" p14:dur="2000" advTm="84154"/>
    </mc:Choice>
    <mc:Fallback xmlns="">
      <p:transition spd="slow" advTm="84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1000"/>
                                        <p:tgtEl>
                                          <p:spTgt spid="3">
                                            <p:txEl>
                                              <p:pRg st="5" end="5"/>
                                            </p:txEl>
                                          </p:spTgt>
                                        </p:tgtEl>
                                      </p:cBhvr>
                                    </p:animEffect>
                                    <p:anim calcmode="lin" valueType="num">
                                      <p:cBhvr>
                                        <p:cTn id="4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1" presetClass="entr" presetSubtype="0" fill="hold" grpId="0" nodeType="afterEffect">
                                  <p:stCondLst>
                                    <p:cond delay="0"/>
                                  </p:stCondLst>
                                  <p:childTnLst>
                                    <p:set>
                                      <p:cBhvr>
                                        <p:cTn id="5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2" fill="hold" display="0">
                  <p:stCondLst>
                    <p:cond delay="indefinite"/>
                  </p:stCondLst>
                  <p:endCondLst>
                    <p:cond evt="onStopAudio" delay="0">
                      <p:tgtEl>
                        <p:sldTgt/>
                      </p:tgtEl>
                    </p:cond>
                  </p:endCondLst>
                </p:cTn>
                <p:tgtEl>
                  <p:spTgt spid="6"/>
                </p:tgtEl>
              </p:cMediaNode>
            </p:audio>
          </p:childTnLst>
        </p:cTn>
      </p:par>
    </p:tnLst>
    <p:bldLst>
      <p:bldP spid="3" grpId="0" build="p"/>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FE2DC-AC6F-20D2-2CBA-9DFC5BEC176B}"/>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Research Questions</a:t>
            </a:r>
          </a:p>
        </p:txBody>
      </p:sp>
      <p:sp>
        <p:nvSpPr>
          <p:cNvPr id="3" name="Content Placeholder 2">
            <a:extLst>
              <a:ext uri="{FF2B5EF4-FFF2-40B4-BE49-F238E27FC236}">
                <a16:creationId xmlns:a16="http://schemas.microsoft.com/office/drawing/2014/main" id="{95B99424-4DC1-70D6-8D3C-80B0BF460AF5}"/>
              </a:ext>
            </a:extLst>
          </p:cNvPr>
          <p:cNvSpPr>
            <a:spLocks noGrp="1"/>
          </p:cNvSpPr>
          <p:nvPr>
            <p:ph idx="1"/>
          </p:nvPr>
        </p:nvSpPr>
        <p:spPr>
          <a:xfrm>
            <a:off x="1456174" y="2244969"/>
            <a:ext cx="10018713" cy="3124201"/>
          </a:xfrm>
        </p:spPr>
        <p:txBody>
          <a:bodyPr>
            <a:normAutofit/>
          </a:bodyPr>
          <a:lstStyle/>
          <a:p>
            <a:pPr>
              <a:buFont typeface="Corbel" panose="020B0503020204020204" pitchFamily="34" charset="0"/>
              <a:buChar char="?"/>
            </a:pPr>
            <a:r>
              <a:rPr lang="en-GB" dirty="0"/>
              <a:t>What </a:t>
            </a:r>
            <a:r>
              <a:rPr lang="en-GB" b="1" dirty="0"/>
              <a:t>pedagogy</a:t>
            </a:r>
            <a:r>
              <a:rPr lang="en-GB" dirty="0"/>
              <a:t> were used to teach special needs students, </a:t>
            </a:r>
            <a:r>
              <a:rPr lang="en-GB" b="1" dirty="0"/>
              <a:t>before</a:t>
            </a:r>
            <a:r>
              <a:rPr lang="en-GB" dirty="0"/>
              <a:t>?</a:t>
            </a:r>
          </a:p>
          <a:p>
            <a:pPr>
              <a:buFont typeface="Corbel" panose="020B0503020204020204" pitchFamily="34" charset="0"/>
              <a:buChar char="?"/>
            </a:pPr>
            <a:r>
              <a:rPr lang="en-GB" dirty="0"/>
              <a:t>What are the </a:t>
            </a:r>
            <a:r>
              <a:rPr lang="en-GB" b="1" dirty="0"/>
              <a:t>different technologies </a:t>
            </a:r>
            <a:r>
              <a:rPr lang="en-GB" dirty="0"/>
              <a:t>that </a:t>
            </a:r>
            <a:r>
              <a:rPr lang="en-GB" b="1" dirty="0"/>
              <a:t>AI</a:t>
            </a:r>
            <a:r>
              <a:rPr lang="en-GB" dirty="0"/>
              <a:t> provides together with assistive technologies </a:t>
            </a:r>
            <a:r>
              <a:rPr lang="en-GB" b="1" dirty="0"/>
              <a:t>to ease the teaching and learning for special needs students</a:t>
            </a:r>
            <a:r>
              <a:rPr lang="en-GB" dirty="0"/>
              <a:t>?</a:t>
            </a:r>
          </a:p>
          <a:p>
            <a:endParaRPr lang="en-GB" dirty="0"/>
          </a:p>
        </p:txBody>
      </p:sp>
      <p:pic>
        <p:nvPicPr>
          <p:cNvPr id="5" name="Audio 4">
            <a:hlinkClick r:id="" action="ppaction://media"/>
            <a:extLst>
              <a:ext uri="{FF2B5EF4-FFF2-40B4-BE49-F238E27FC236}">
                <a16:creationId xmlns:a16="http://schemas.microsoft.com/office/drawing/2014/main" id="{6B414F9B-880B-4B64-A952-0B8A1A03FB7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222475108"/>
      </p:ext>
    </p:extLst>
  </p:cSld>
  <p:clrMapOvr>
    <a:masterClrMapping/>
  </p:clrMapOvr>
  <mc:AlternateContent xmlns:mc="http://schemas.openxmlformats.org/markup-compatibility/2006" xmlns:p14="http://schemas.microsoft.com/office/powerpoint/2010/main">
    <mc:Choice Requires="p14">
      <p:transition spd="slow" p14:dur="2000" advTm="21313"/>
    </mc:Choice>
    <mc:Fallback xmlns="">
      <p:transition spd="slow" advTm="21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5"/>
                </p:tgtEl>
              </p:cMediaNode>
            </p:audio>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079E-DD2B-F881-5121-D70564D9D679}"/>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Research Aim and Objectives</a:t>
            </a:r>
          </a:p>
        </p:txBody>
      </p:sp>
      <p:sp>
        <p:nvSpPr>
          <p:cNvPr id="3" name="Content Placeholder 2">
            <a:extLst>
              <a:ext uri="{FF2B5EF4-FFF2-40B4-BE49-F238E27FC236}">
                <a16:creationId xmlns:a16="http://schemas.microsoft.com/office/drawing/2014/main" id="{0DDD132D-254A-F1C8-5518-9BFD96A9D96B}"/>
              </a:ext>
            </a:extLst>
          </p:cNvPr>
          <p:cNvSpPr>
            <a:spLocks noGrp="1"/>
          </p:cNvSpPr>
          <p:nvPr>
            <p:ph idx="1"/>
          </p:nvPr>
        </p:nvSpPr>
        <p:spPr>
          <a:xfrm>
            <a:off x="1470242" y="1513448"/>
            <a:ext cx="10018713" cy="2284829"/>
          </a:xfrm>
        </p:spPr>
        <p:txBody>
          <a:bodyPr>
            <a:normAutofit/>
          </a:bodyPr>
          <a:lstStyle/>
          <a:p>
            <a:pPr>
              <a:buFont typeface="Wingdings" panose="05000000000000000000" pitchFamily="2" charset="2"/>
              <a:buChar char="Ø"/>
            </a:pPr>
            <a:r>
              <a:rPr lang="en-GB" sz="2800" b="1" dirty="0">
                <a:solidFill>
                  <a:schemeClr val="accent2"/>
                </a:solidFill>
                <a:latin typeface="Corbel (Body)"/>
              </a:rPr>
              <a:t>Aim: </a:t>
            </a:r>
          </a:p>
          <a:p>
            <a:pPr marL="0" indent="0">
              <a:buNone/>
            </a:pPr>
            <a:r>
              <a:rPr lang="en-GB" dirty="0">
                <a:latin typeface="Corbel (Body)"/>
              </a:rPr>
              <a:t>Investigate how </a:t>
            </a:r>
            <a:r>
              <a:rPr lang="en-GB" b="1" dirty="0">
                <a:latin typeface="Corbel (Body)"/>
              </a:rPr>
              <a:t>incorporating AI into assistive technologies </a:t>
            </a:r>
            <a:r>
              <a:rPr lang="en-GB" dirty="0">
                <a:latin typeface="Corbel (Body)"/>
              </a:rPr>
              <a:t>allow people </a:t>
            </a:r>
            <a:r>
              <a:rPr lang="en-GB" dirty="0"/>
              <a:t>to participate in school and live a more independent and fulfilling life</a:t>
            </a:r>
            <a:endParaRPr lang="en-GB" dirty="0">
              <a:latin typeface="Corbel (Body)"/>
            </a:endParaRPr>
          </a:p>
          <a:p>
            <a:pPr marL="0" indent="0">
              <a:buNone/>
            </a:pPr>
            <a:r>
              <a:rPr lang="en-GB" b="1" dirty="0">
                <a:latin typeface="Corbel (Body)"/>
              </a:rPr>
              <a:t>Impact of AI on special need students </a:t>
            </a:r>
            <a:r>
              <a:rPr lang="en-GB" dirty="0">
                <a:latin typeface="Corbel (Body)"/>
              </a:rPr>
              <a:t>can </a:t>
            </a:r>
            <a:r>
              <a:rPr lang="en-GB" b="1" dirty="0">
                <a:latin typeface="Corbel (Body)"/>
              </a:rPr>
              <a:t>extend to teachers in evaluating and imparting education</a:t>
            </a:r>
            <a:r>
              <a:rPr lang="en-GB" dirty="0">
                <a:latin typeface="Corbel (Body)"/>
              </a:rPr>
              <a:t> of students with special needs. </a:t>
            </a:r>
          </a:p>
        </p:txBody>
      </p:sp>
      <p:sp>
        <p:nvSpPr>
          <p:cNvPr id="4" name="Content Placeholder 2">
            <a:extLst>
              <a:ext uri="{FF2B5EF4-FFF2-40B4-BE49-F238E27FC236}">
                <a16:creationId xmlns:a16="http://schemas.microsoft.com/office/drawing/2014/main" id="{C4E33B5F-BB6C-2F4C-FBB1-33DF03F9BD62}"/>
              </a:ext>
            </a:extLst>
          </p:cNvPr>
          <p:cNvSpPr txBox="1">
            <a:spLocks/>
          </p:cNvSpPr>
          <p:nvPr/>
        </p:nvSpPr>
        <p:spPr>
          <a:xfrm>
            <a:off x="1470242" y="4014592"/>
            <a:ext cx="10018713" cy="2594266"/>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a:buFont typeface="Wingdings" panose="05000000000000000000" pitchFamily="2" charset="2"/>
              <a:buChar char="Ø"/>
            </a:pPr>
            <a:r>
              <a:rPr lang="en-GB" sz="2800" b="1" dirty="0">
                <a:solidFill>
                  <a:schemeClr val="accent2"/>
                </a:solidFill>
                <a:latin typeface="Corbel (Body)"/>
              </a:rPr>
              <a:t>Objectives</a:t>
            </a:r>
            <a:r>
              <a:rPr lang="en-GB" sz="2800" dirty="0">
                <a:solidFill>
                  <a:schemeClr val="accent2"/>
                </a:solidFill>
                <a:latin typeface="Corbel (Body)"/>
              </a:rPr>
              <a:t>: </a:t>
            </a:r>
          </a:p>
          <a:p>
            <a:pPr marL="0" indent="0">
              <a:buFont typeface="Arial"/>
              <a:buNone/>
            </a:pPr>
            <a:r>
              <a:rPr lang="en-GB" b="1" dirty="0">
                <a:latin typeface="Corbel (Body)"/>
              </a:rPr>
              <a:t>Examining the impact of AI </a:t>
            </a:r>
            <a:r>
              <a:rPr lang="en-GB" dirty="0">
                <a:latin typeface="Corbel (Body)"/>
              </a:rPr>
              <a:t>on:</a:t>
            </a:r>
          </a:p>
          <a:p>
            <a:pPr marL="457200" indent="-457200">
              <a:buFont typeface="Arial"/>
              <a:buAutoNum type="alphaLcParenR"/>
            </a:pPr>
            <a:r>
              <a:rPr lang="en-GB" dirty="0">
                <a:latin typeface="Corbel (Body)"/>
              </a:rPr>
              <a:t>Special need education</a:t>
            </a:r>
          </a:p>
          <a:p>
            <a:pPr marL="457200" indent="-457200">
              <a:buFont typeface="Arial"/>
              <a:buAutoNum type="alphaLcParenR"/>
            </a:pPr>
            <a:r>
              <a:rPr lang="en-GB" dirty="0">
                <a:latin typeface="Corbel (Body)"/>
              </a:rPr>
              <a:t>helping teachers to promote special need education</a:t>
            </a:r>
          </a:p>
          <a:p>
            <a:pPr marL="0" indent="0">
              <a:buFont typeface="Arial"/>
              <a:buNone/>
            </a:pPr>
            <a:endParaRPr lang="en-GB" dirty="0">
              <a:latin typeface="Corbel (Body)"/>
            </a:endParaRPr>
          </a:p>
        </p:txBody>
      </p:sp>
      <p:sp>
        <p:nvSpPr>
          <p:cNvPr id="5" name="TextBox 4">
            <a:extLst>
              <a:ext uri="{FF2B5EF4-FFF2-40B4-BE49-F238E27FC236}">
                <a16:creationId xmlns:a16="http://schemas.microsoft.com/office/drawing/2014/main" id="{8E6AE539-3809-BE3A-A62C-1BC28205DF14}"/>
              </a:ext>
            </a:extLst>
          </p:cNvPr>
          <p:cNvSpPr txBox="1"/>
          <p:nvPr/>
        </p:nvSpPr>
        <p:spPr>
          <a:xfrm>
            <a:off x="0" y="6519446"/>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2020a</a:t>
            </a:r>
            <a:endParaRPr lang="en-GB" sz="1600" dirty="0"/>
          </a:p>
        </p:txBody>
      </p:sp>
      <p:pic>
        <p:nvPicPr>
          <p:cNvPr id="8" name="Audio 7">
            <a:hlinkClick r:id="" action="ppaction://media"/>
            <a:extLst>
              <a:ext uri="{FF2B5EF4-FFF2-40B4-BE49-F238E27FC236}">
                <a16:creationId xmlns:a16="http://schemas.microsoft.com/office/drawing/2014/main" id="{916C0DA2-1692-42BA-928A-42DD6BB0EC9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191118178"/>
      </p:ext>
    </p:extLst>
  </p:cSld>
  <p:clrMapOvr>
    <a:masterClrMapping/>
  </p:clrMapOvr>
  <mc:AlternateContent xmlns:mc="http://schemas.openxmlformats.org/markup-compatibility/2006" xmlns:p14="http://schemas.microsoft.com/office/powerpoint/2010/main">
    <mc:Choice Requires="p14">
      <p:transition spd="slow" p14:dur="2000" advTm="48796"/>
    </mc:Choice>
    <mc:Fallback xmlns="">
      <p:transition spd="slow" advTm="48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10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wipe(left)">
                                      <p:cBhvr>
                                        <p:cTn id="16" dur="10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wipe(left)">
                                      <p:cBhvr>
                                        <p:cTn id="21" dur="10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4">
                                            <p:txEl>
                                              <p:pRg st="0" end="0"/>
                                            </p:txEl>
                                          </p:spTgt>
                                        </p:tgtEl>
                                        <p:attrNameLst>
                                          <p:attrName>style.visibility</p:attrName>
                                        </p:attrNameLst>
                                      </p:cBhvr>
                                      <p:to>
                                        <p:strVal val="visible"/>
                                      </p:to>
                                    </p:set>
                                    <p:animEffect transition="in" filter="wipe(left)">
                                      <p:cBhvr>
                                        <p:cTn id="26" dur="1000"/>
                                        <p:tgtEl>
                                          <p:spTgt spid="4">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Effect transition="in" filter="wipe(left)">
                                      <p:cBhvr>
                                        <p:cTn id="31" dur="1000"/>
                                        <p:tgtEl>
                                          <p:spTgt spid="4">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4">
                                            <p:txEl>
                                              <p:pRg st="2" end="2"/>
                                            </p:txEl>
                                          </p:spTgt>
                                        </p:tgtEl>
                                        <p:attrNameLst>
                                          <p:attrName>style.visibility</p:attrName>
                                        </p:attrNameLst>
                                      </p:cBhvr>
                                      <p:to>
                                        <p:strVal val="visible"/>
                                      </p:to>
                                    </p:set>
                                    <p:animEffect transition="in" filter="wipe(left)">
                                      <p:cBhvr>
                                        <p:cTn id="36" dur="1000"/>
                                        <p:tgtEl>
                                          <p:spTgt spid="4">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4">
                                            <p:txEl>
                                              <p:pRg st="3" end="3"/>
                                            </p:txEl>
                                          </p:spTgt>
                                        </p:tgtEl>
                                        <p:attrNameLst>
                                          <p:attrName>style.visibility</p:attrName>
                                        </p:attrNameLst>
                                      </p:cBhvr>
                                      <p:to>
                                        <p:strVal val="visible"/>
                                      </p:to>
                                    </p:set>
                                    <p:animEffect transition="in" filter="wipe(left)">
                                      <p:cBhvr>
                                        <p:cTn id="41" dur="1000"/>
                                        <p:tgtEl>
                                          <p:spTgt spid="4">
                                            <p:txEl>
                                              <p:pRg st="3" end="3"/>
                                            </p:txEl>
                                          </p:spTgt>
                                        </p:tgtEl>
                                      </p:cBhvr>
                                    </p:animEffect>
                                  </p:childTnLst>
                                </p:cTn>
                              </p:par>
                            </p:childTnLst>
                          </p:cTn>
                        </p:par>
                        <p:par>
                          <p:cTn id="42" fill="hold">
                            <p:stCondLst>
                              <p:cond delay="1000"/>
                            </p:stCondLst>
                            <p:childTnLst>
                              <p:par>
                                <p:cTn id="43" presetID="1" presetClass="entr" presetSubtype="0"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8"/>
                </p:tgtEl>
              </p:cMediaNode>
            </p:audio>
          </p:childTnLst>
        </p:cTn>
      </p:par>
    </p:tnLst>
    <p:bldLst>
      <p:bldP spid="3" grpId="0" build="p"/>
      <p:bldP spid="4" grpId="0" build="p"/>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7260A-BEE9-6774-F7F5-D2E7A5293E3E}"/>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Literature</a:t>
            </a:r>
            <a:r>
              <a:rPr lang="en-GB" dirty="0"/>
              <a:t> </a:t>
            </a:r>
            <a:r>
              <a:rPr lang="en-GB" dirty="0">
                <a:ln w="0"/>
                <a:solidFill>
                  <a:schemeClr val="accent1"/>
                </a:solidFill>
                <a:effectLst>
                  <a:outerShdw blurRad="38100" dist="25400" dir="5400000" algn="ctr" rotWithShape="0">
                    <a:srgbClr val="6E747A">
                      <a:alpha val="43000"/>
                    </a:srgbClr>
                  </a:outerShdw>
                </a:effectLst>
              </a:rPr>
              <a:t>Review</a:t>
            </a:r>
            <a:endParaRPr lang="en-GB" dirty="0"/>
          </a:p>
        </p:txBody>
      </p:sp>
      <p:sp>
        <p:nvSpPr>
          <p:cNvPr id="3" name="Content Placeholder 2">
            <a:extLst>
              <a:ext uri="{FF2B5EF4-FFF2-40B4-BE49-F238E27FC236}">
                <a16:creationId xmlns:a16="http://schemas.microsoft.com/office/drawing/2014/main" id="{9620E057-78C2-89FA-363D-FC177611FC2E}"/>
              </a:ext>
            </a:extLst>
          </p:cNvPr>
          <p:cNvSpPr>
            <a:spLocks noGrp="1"/>
          </p:cNvSpPr>
          <p:nvPr>
            <p:ph idx="1"/>
          </p:nvPr>
        </p:nvSpPr>
        <p:spPr>
          <a:xfrm>
            <a:off x="1399903" y="2371577"/>
            <a:ext cx="10018713" cy="3124201"/>
          </a:xfrm>
        </p:spPr>
        <p:txBody>
          <a:bodyPr>
            <a:normAutofit fontScale="92500" lnSpcReduction="20000"/>
          </a:bodyPr>
          <a:lstStyle/>
          <a:p>
            <a:pPr>
              <a:buFont typeface="Courier New" panose="02070309020205020404" pitchFamily="49" charset="0"/>
              <a:buChar char="o"/>
            </a:pPr>
            <a:r>
              <a:rPr lang="en-GB" b="0" i="0" u="none" strike="noStrike" baseline="0" dirty="0">
                <a:solidFill>
                  <a:srgbClr val="000000"/>
                </a:solidFill>
                <a:cs typeface="Times New Roman" panose="02020603050405020304" pitchFamily="18" charset="0"/>
              </a:rPr>
              <a:t>According to Morrison, </a:t>
            </a:r>
            <a:r>
              <a:rPr lang="en-GB" dirty="0" err="1">
                <a:solidFill>
                  <a:srgbClr val="000000"/>
                </a:solidFill>
                <a:effectLst/>
              </a:rPr>
              <a:t>Cutrell</a:t>
            </a:r>
            <a:r>
              <a:rPr lang="en-GB" dirty="0">
                <a:solidFill>
                  <a:srgbClr val="000000"/>
                </a:solidFill>
                <a:effectLst/>
              </a:rPr>
              <a:t> and </a:t>
            </a:r>
            <a:r>
              <a:rPr lang="en-GB" dirty="0" err="1">
                <a:solidFill>
                  <a:srgbClr val="000000"/>
                </a:solidFill>
                <a:effectLst/>
              </a:rPr>
              <a:t>Dhareshwar</a:t>
            </a:r>
            <a:r>
              <a:rPr lang="en-GB" b="0" i="0" u="none" strike="noStrike" baseline="0" dirty="0">
                <a:solidFill>
                  <a:srgbClr val="000000"/>
                </a:solidFill>
                <a:cs typeface="Times New Roman" panose="02020603050405020304" pitchFamily="18" charset="0"/>
              </a:rPr>
              <a:t>, as AI advances, it will become more crucial</a:t>
            </a:r>
            <a:r>
              <a:rPr lang="en-GB" b="0" i="0" u="none" strike="noStrike" dirty="0">
                <a:solidFill>
                  <a:srgbClr val="000000"/>
                </a:solidFill>
                <a:cs typeface="Times New Roman" panose="02020603050405020304" pitchFamily="18" charset="0"/>
              </a:rPr>
              <a:t> t</a:t>
            </a:r>
            <a:r>
              <a:rPr lang="en-GB" b="0" i="0" u="none" strike="noStrike" baseline="0" dirty="0">
                <a:solidFill>
                  <a:srgbClr val="000000"/>
                </a:solidFill>
                <a:cs typeface="Times New Roman" panose="02020603050405020304" pitchFamily="18" charset="0"/>
              </a:rPr>
              <a:t>o determine what kind of items individuals</a:t>
            </a:r>
            <a:r>
              <a:rPr lang="en-GB" b="0" i="0" u="none" strike="noStrike" dirty="0">
                <a:solidFill>
                  <a:srgbClr val="000000"/>
                </a:solidFill>
                <a:cs typeface="Times New Roman" panose="02020603050405020304" pitchFamily="18" charset="0"/>
              </a:rPr>
              <a:t> </a:t>
            </a:r>
            <a:r>
              <a:rPr lang="en-GB" b="0" i="0" u="none" strike="noStrike" baseline="0" dirty="0">
                <a:solidFill>
                  <a:srgbClr val="000000"/>
                </a:solidFill>
                <a:cs typeface="Times New Roman" panose="02020603050405020304" pitchFamily="18" charset="0"/>
              </a:rPr>
              <a:t>with disabilities will need  as a part of their digital tool kit. </a:t>
            </a:r>
          </a:p>
          <a:p>
            <a:pPr>
              <a:buFont typeface="Courier New" panose="02070309020205020404" pitchFamily="49" charset="0"/>
              <a:buChar char="o"/>
            </a:pPr>
            <a:r>
              <a:rPr lang="en-GB" b="0" i="0" u="none" strike="noStrike" baseline="0" dirty="0">
                <a:solidFill>
                  <a:srgbClr val="000000"/>
                </a:solidFill>
                <a:cs typeface="Times New Roman" panose="02020603050405020304" pitchFamily="18" charset="0"/>
              </a:rPr>
              <a:t>The incentives </a:t>
            </a:r>
            <a:r>
              <a:rPr lang="en-GB" dirty="0"/>
              <a:t>AI in education have long been recognized</a:t>
            </a:r>
            <a:r>
              <a:rPr lang="en-GB" b="0" i="0" u="none" strike="noStrike" baseline="0" dirty="0">
                <a:solidFill>
                  <a:srgbClr val="000000"/>
                </a:solidFill>
                <a:cs typeface="Times New Roman" panose="02020603050405020304" pitchFamily="18" charset="0"/>
              </a:rPr>
              <a:t>, </a:t>
            </a:r>
            <a:r>
              <a:rPr lang="en-GB" dirty="0"/>
              <a:t>nevertheless, researchers have just begun to investigate its potential for persons with special needs in schooling </a:t>
            </a:r>
          </a:p>
          <a:p>
            <a:pPr>
              <a:buFont typeface="Courier New" panose="02070309020205020404" pitchFamily="49" charset="0"/>
              <a:buChar char="o"/>
            </a:pPr>
            <a:r>
              <a:rPr lang="en-GB" dirty="0"/>
              <a:t>Artificial Intelligence and Special Needs Individuals with impairments benefit from collaboration between education and healthcare. Students with learning, hearing, vision, and mobility disabilities can benefit from artificial intelligence in the classroom</a:t>
            </a:r>
            <a:endParaRPr lang="en-GB" sz="3200" dirty="0">
              <a:cs typeface="Times New Roman" panose="02020603050405020304" pitchFamily="18" charset="0"/>
            </a:endParaRPr>
          </a:p>
        </p:txBody>
      </p:sp>
      <p:sp>
        <p:nvSpPr>
          <p:cNvPr id="4" name="TextBox 3">
            <a:extLst>
              <a:ext uri="{FF2B5EF4-FFF2-40B4-BE49-F238E27FC236}">
                <a16:creationId xmlns:a16="http://schemas.microsoft.com/office/drawing/2014/main" id="{7C7D1EF5-E218-7104-F6BC-0808A53F388E}"/>
              </a:ext>
            </a:extLst>
          </p:cNvPr>
          <p:cNvSpPr txBox="1"/>
          <p:nvPr/>
        </p:nvSpPr>
        <p:spPr>
          <a:xfrm>
            <a:off x="0" y="6519446"/>
            <a:ext cx="7509935"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Morrison, </a:t>
            </a:r>
            <a:r>
              <a:rPr lang="en-GB" sz="1600" dirty="0" err="1">
                <a:solidFill>
                  <a:srgbClr val="000000"/>
                </a:solidFill>
                <a:effectLst/>
              </a:rPr>
              <a:t>Cutrell</a:t>
            </a:r>
            <a:r>
              <a:rPr lang="en-GB" sz="1600" dirty="0">
                <a:solidFill>
                  <a:srgbClr val="000000"/>
                </a:solidFill>
                <a:effectLst/>
              </a:rPr>
              <a:t> and </a:t>
            </a:r>
            <a:r>
              <a:rPr lang="en-GB" sz="1600" dirty="0" err="1">
                <a:solidFill>
                  <a:srgbClr val="000000"/>
                </a:solidFill>
                <a:effectLst/>
              </a:rPr>
              <a:t>Dhareshwar</a:t>
            </a:r>
            <a:r>
              <a:rPr lang="en-GB" sz="1600" dirty="0">
                <a:solidFill>
                  <a:srgbClr val="000000"/>
                </a:solidFill>
                <a:effectLst/>
              </a:rPr>
              <a:t>, 2017, </a:t>
            </a:r>
            <a:r>
              <a:rPr lang="en-GB" sz="1600" dirty="0" err="1">
                <a:solidFill>
                  <a:srgbClr val="000000"/>
                </a:solidFill>
                <a:effectLst/>
              </a:rPr>
              <a:t>Ioannidou</a:t>
            </a:r>
            <a:r>
              <a:rPr lang="en-GB" sz="1600" dirty="0">
                <a:solidFill>
                  <a:srgbClr val="000000"/>
                </a:solidFill>
                <a:effectLst/>
              </a:rPr>
              <a:t> and </a:t>
            </a:r>
            <a:r>
              <a:rPr lang="en-GB" sz="1600" dirty="0" err="1">
                <a:solidFill>
                  <a:srgbClr val="000000"/>
                </a:solidFill>
                <a:effectLst/>
              </a:rPr>
              <a:t>Drigas</a:t>
            </a:r>
            <a:r>
              <a:rPr lang="en-GB" sz="1600" dirty="0">
                <a:solidFill>
                  <a:srgbClr val="000000"/>
                </a:solidFill>
                <a:effectLst/>
              </a:rPr>
              <a:t>, 2012a</a:t>
            </a:r>
            <a:endParaRPr lang="en-GB" sz="1600" dirty="0"/>
          </a:p>
        </p:txBody>
      </p:sp>
      <p:pic>
        <p:nvPicPr>
          <p:cNvPr id="5" name="Audio 4">
            <a:hlinkClick r:id="" action="ppaction://media"/>
            <a:extLst>
              <a:ext uri="{FF2B5EF4-FFF2-40B4-BE49-F238E27FC236}">
                <a16:creationId xmlns:a16="http://schemas.microsoft.com/office/drawing/2014/main" id="{17FBFBDC-0F9A-4DDC-8AE3-6643EC784DB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156005038"/>
      </p:ext>
    </p:extLst>
  </p:cSld>
  <p:clrMapOvr>
    <a:masterClrMapping/>
  </p:clrMapOvr>
  <mc:AlternateContent xmlns:mc="http://schemas.openxmlformats.org/markup-compatibility/2006" xmlns:p14="http://schemas.microsoft.com/office/powerpoint/2010/main">
    <mc:Choice Requires="p14">
      <p:transition spd="slow" p14:dur="2000" advTm="56424"/>
    </mc:Choice>
    <mc:Fallback xmlns="">
      <p:transition spd="slow" advTm="56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1" presetClass="entr" presetSubtype="0"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3" grpId="0"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F5784-5D1C-BE02-8877-04306E2C3C58}"/>
              </a:ext>
            </a:extLst>
          </p:cNvPr>
          <p:cNvSpPr>
            <a:spLocks noGrp="1"/>
          </p:cNvSpPr>
          <p:nvPr>
            <p:ph type="title"/>
          </p:nvPr>
        </p:nvSpPr>
        <p:spPr>
          <a:xfrm>
            <a:off x="1305373" y="0"/>
            <a:ext cx="10018713" cy="1752599"/>
          </a:xfrm>
        </p:spPr>
        <p:txBody>
          <a:bodyPr>
            <a:normAutofit/>
          </a:bodyPr>
          <a:lstStyle/>
          <a:p>
            <a:r>
              <a:rPr lang="en-GB" dirty="0">
                <a:ln w="0"/>
                <a:solidFill>
                  <a:schemeClr val="accent1"/>
                </a:solidFill>
                <a:effectLst>
                  <a:outerShdw blurRad="38100" dist="25400" dir="5400000" algn="ctr" rotWithShape="0">
                    <a:srgbClr val="6E747A">
                      <a:alpha val="43000"/>
                    </a:srgbClr>
                  </a:outerShdw>
                </a:effectLst>
              </a:rPr>
              <a:t>Introduction</a:t>
            </a:r>
          </a:p>
        </p:txBody>
      </p:sp>
      <p:sp>
        <p:nvSpPr>
          <p:cNvPr id="3" name="Content Placeholder 2">
            <a:extLst>
              <a:ext uri="{FF2B5EF4-FFF2-40B4-BE49-F238E27FC236}">
                <a16:creationId xmlns:a16="http://schemas.microsoft.com/office/drawing/2014/main" id="{F6970938-C8F6-2BD8-7503-B5239E4269F7}"/>
              </a:ext>
            </a:extLst>
          </p:cNvPr>
          <p:cNvSpPr>
            <a:spLocks noGrp="1"/>
          </p:cNvSpPr>
          <p:nvPr>
            <p:ph idx="1"/>
          </p:nvPr>
        </p:nvSpPr>
        <p:spPr>
          <a:xfrm>
            <a:off x="1502320" y="1752599"/>
            <a:ext cx="10018713" cy="4280452"/>
          </a:xfrm>
        </p:spPr>
        <p:txBody>
          <a:bodyPr>
            <a:normAutofit/>
          </a:bodyPr>
          <a:lstStyle/>
          <a:p>
            <a:pPr marL="0" indent="0" algn="l">
              <a:buNone/>
            </a:pPr>
            <a:r>
              <a:rPr lang="en-GB" sz="2800" b="1" i="0" u="none" strike="noStrike" baseline="0" dirty="0">
                <a:solidFill>
                  <a:schemeClr val="accent2"/>
                </a:solidFill>
              </a:rPr>
              <a:t>Assistive technology</a:t>
            </a:r>
          </a:p>
          <a:p>
            <a:pPr lvl="1">
              <a:buFont typeface="Wingdings" panose="05000000000000000000" pitchFamily="2" charset="2"/>
              <a:buChar char="§"/>
            </a:pPr>
            <a:r>
              <a:rPr lang="en-GB" dirty="0"/>
              <a:t>any equipment or thing that may be used to increase, maintain, or improve the capacities of people with impairments is considered assistive technology. </a:t>
            </a:r>
          </a:p>
          <a:p>
            <a:pPr lvl="1">
              <a:buFont typeface="Wingdings" panose="05000000000000000000" pitchFamily="2" charset="2"/>
              <a:buChar char="§"/>
            </a:pPr>
            <a:r>
              <a:rPr lang="en-GB" dirty="0"/>
              <a:t>plays a vital role in special education </a:t>
            </a:r>
            <a:r>
              <a:rPr lang="en-GB" b="0" i="0" u="none" strike="noStrike" baseline="0" dirty="0">
                <a:solidFill>
                  <a:srgbClr val="000000"/>
                </a:solidFill>
              </a:rPr>
              <a:t>because </a:t>
            </a:r>
            <a:r>
              <a:rPr lang="en-GB" dirty="0"/>
              <a:t>many learners with impairments require specialized instruction</a:t>
            </a:r>
            <a:endParaRPr lang="en-GB" dirty="0">
              <a:solidFill>
                <a:srgbClr val="000000"/>
              </a:solidFill>
            </a:endParaRPr>
          </a:p>
          <a:p>
            <a:pPr marL="0" indent="0">
              <a:buNone/>
            </a:pPr>
            <a:r>
              <a:rPr lang="en-GB" sz="2800" b="1" i="0" u="none" strike="noStrike" baseline="0" dirty="0">
                <a:solidFill>
                  <a:schemeClr val="accent2"/>
                </a:solidFill>
              </a:rPr>
              <a:t>Disruption in technology  </a:t>
            </a:r>
            <a:r>
              <a:rPr lang="en-GB" b="1" i="0" u="none" strike="noStrike" baseline="0" dirty="0">
                <a:solidFill>
                  <a:srgbClr val="000000"/>
                </a:solidFill>
              </a:rPr>
              <a:t>- </a:t>
            </a:r>
            <a:r>
              <a:rPr lang="en-GB" i="0" u="none" strike="noStrike" baseline="0" dirty="0">
                <a:solidFill>
                  <a:srgbClr val="000000"/>
                </a:solidFill>
              </a:rPr>
              <a:t>I</a:t>
            </a:r>
            <a:r>
              <a:rPr lang="en-GB" b="0" i="0" u="none" strike="noStrike" baseline="0" dirty="0">
                <a:solidFill>
                  <a:srgbClr val="000000"/>
                </a:solidFill>
              </a:rPr>
              <a:t>OT, AI, machine learning AR, VR</a:t>
            </a:r>
          </a:p>
          <a:p>
            <a:pPr lvl="1">
              <a:buFont typeface="Wingdings" panose="05000000000000000000" pitchFamily="2" charset="2"/>
              <a:buChar char="§"/>
            </a:pPr>
            <a:r>
              <a:rPr lang="en-GB" dirty="0"/>
              <a:t>AI technology has been created for the purpose of accomplishing high-computing jobs with the assistance of computer tools for the benefit of humans</a:t>
            </a:r>
          </a:p>
          <a:p>
            <a:pPr lvl="1">
              <a:buFont typeface="Wingdings" panose="05000000000000000000" pitchFamily="2" charset="2"/>
              <a:buChar char="§"/>
            </a:pPr>
            <a:r>
              <a:rPr lang="en-GB" b="0" i="0" u="none" strike="noStrike" baseline="0" dirty="0">
                <a:solidFill>
                  <a:srgbClr val="000000"/>
                </a:solidFill>
              </a:rPr>
              <a:t>AI may </a:t>
            </a:r>
            <a:r>
              <a:rPr lang="en-GB" dirty="0"/>
              <a:t>enable advancements in the education and learning sectors to empower students with unique needs</a:t>
            </a:r>
            <a:endParaRPr lang="en-GB" b="0" i="0" u="none" strike="noStrike" baseline="0" dirty="0">
              <a:solidFill>
                <a:srgbClr val="000000"/>
              </a:solidFill>
            </a:endParaRPr>
          </a:p>
        </p:txBody>
      </p:sp>
      <p:sp>
        <p:nvSpPr>
          <p:cNvPr id="4" name="TextBox 3">
            <a:extLst>
              <a:ext uri="{FF2B5EF4-FFF2-40B4-BE49-F238E27FC236}">
                <a16:creationId xmlns:a16="http://schemas.microsoft.com/office/drawing/2014/main" id="{319BF597-D6F4-1C20-8399-3BA3A0B6C384}"/>
              </a:ext>
            </a:extLst>
          </p:cNvPr>
          <p:cNvSpPr txBox="1"/>
          <p:nvPr/>
        </p:nvSpPr>
        <p:spPr>
          <a:xfrm>
            <a:off x="0" y="6519446"/>
            <a:ext cx="3391389" cy="338554"/>
          </a:xfrm>
          <a:prstGeom prst="rect">
            <a:avLst/>
          </a:prstGeom>
          <a:noFill/>
        </p:spPr>
        <p:txBody>
          <a:bodyPr wrap="square">
            <a:spAutoFit/>
          </a:bodyPr>
          <a:lstStyle/>
          <a:p>
            <a:pPr>
              <a:buNone/>
            </a:pPr>
            <a:r>
              <a:rPr lang="en-GB" sz="1600" dirty="0"/>
              <a:t>Sources: </a:t>
            </a:r>
            <a:r>
              <a:rPr lang="en-GB" sz="1600" dirty="0" err="1">
                <a:solidFill>
                  <a:srgbClr val="000000"/>
                </a:solidFill>
                <a:effectLst/>
              </a:rPr>
              <a:t>Ioannidou</a:t>
            </a:r>
            <a:r>
              <a:rPr lang="en-GB" sz="1600" dirty="0">
                <a:solidFill>
                  <a:srgbClr val="000000"/>
                </a:solidFill>
                <a:effectLst/>
              </a:rPr>
              <a:t> and </a:t>
            </a:r>
            <a:r>
              <a:rPr lang="en-GB" sz="1600" dirty="0" err="1">
                <a:solidFill>
                  <a:srgbClr val="000000"/>
                </a:solidFill>
                <a:effectLst/>
              </a:rPr>
              <a:t>Drigas</a:t>
            </a:r>
            <a:r>
              <a:rPr lang="en-GB" sz="1600" dirty="0">
                <a:solidFill>
                  <a:srgbClr val="000000"/>
                </a:solidFill>
                <a:effectLst/>
              </a:rPr>
              <a:t>, 2012b</a:t>
            </a:r>
            <a:endParaRPr lang="en-GB" sz="1600" dirty="0"/>
          </a:p>
        </p:txBody>
      </p:sp>
      <p:pic>
        <p:nvPicPr>
          <p:cNvPr id="6" name="Audio 5">
            <a:hlinkClick r:id="" action="ppaction://media"/>
            <a:extLst>
              <a:ext uri="{FF2B5EF4-FFF2-40B4-BE49-F238E27FC236}">
                <a16:creationId xmlns:a16="http://schemas.microsoft.com/office/drawing/2014/main" id="{663B9B63-92AD-4869-9C62-E843E002939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865571285"/>
      </p:ext>
    </p:extLst>
  </p:cSld>
  <p:clrMapOvr>
    <a:masterClrMapping/>
  </p:clrMapOvr>
  <mc:AlternateContent xmlns:mc="http://schemas.openxmlformats.org/markup-compatibility/2006" xmlns:p14="http://schemas.microsoft.com/office/powerpoint/2010/main">
    <mc:Choice Requires="p14">
      <p:transition spd="slow" p14:dur="2000" advTm="81815"/>
    </mc:Choice>
    <mc:Fallback xmlns="">
      <p:transition spd="slow" advTm="81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nodeType="click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1000"/>
                                        <p:tgtEl>
                                          <p:spTgt spid="3">
                                            <p:txEl>
                                              <p:pRg st="5" end="5"/>
                                            </p:txEl>
                                          </p:spTgt>
                                        </p:tgtEl>
                                      </p:cBhvr>
                                    </p:animEffect>
                                    <p:anim calcmode="lin" valueType="num">
                                      <p:cBhvr>
                                        <p:cTn id="4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1" presetClass="entr" presetSubtype="0" fill="hold" grpId="0" nodeType="afterEffect">
                                  <p:stCondLst>
                                    <p:cond delay="0"/>
                                  </p:stCondLst>
                                  <p:childTnLst>
                                    <p:set>
                                      <p:cBhvr>
                                        <p:cTn id="5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2" fill="hold" display="0">
                  <p:stCondLst>
                    <p:cond delay="indefinite"/>
                  </p:stCondLst>
                  <p:endCondLst>
                    <p:cond evt="onStopAudio" delay="0">
                      <p:tgtEl>
                        <p:sldTgt/>
                      </p:tgtEl>
                    </p:cond>
                  </p:endCondLst>
                </p:cTn>
                <p:tgtEl>
                  <p:spTgt spid="6"/>
                </p:tgtEl>
              </p:cMediaNode>
            </p:audio>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5FEBB-B386-78DE-911F-C80863D1434F}"/>
              </a:ext>
            </a:extLst>
          </p:cNvPr>
          <p:cNvSpPr>
            <a:spLocks noGrp="1"/>
          </p:cNvSpPr>
          <p:nvPr>
            <p:ph type="title"/>
          </p:nvPr>
        </p:nvSpPr>
        <p:spPr>
          <a:xfrm>
            <a:off x="1086643" y="1"/>
            <a:ext cx="10018713" cy="1364566"/>
          </a:xfrm>
        </p:spPr>
        <p:txBody>
          <a:bodyPr>
            <a:normAutofit/>
          </a:bodyPr>
          <a:lstStyle/>
          <a:p>
            <a:r>
              <a:rPr lang="en-GB" dirty="0">
                <a:ln w="0"/>
                <a:solidFill>
                  <a:schemeClr val="accent1"/>
                </a:solidFill>
                <a:effectLst>
                  <a:outerShdw blurRad="38100" dist="25400" dir="5400000" algn="ctr" rotWithShape="0">
                    <a:srgbClr val="6E747A">
                      <a:alpha val="43000"/>
                    </a:srgbClr>
                  </a:outerShdw>
                </a:effectLst>
              </a:rPr>
              <a:t>Research Method (1)</a:t>
            </a:r>
          </a:p>
        </p:txBody>
      </p:sp>
      <p:sp>
        <p:nvSpPr>
          <p:cNvPr id="3" name="Content Placeholder 2">
            <a:extLst>
              <a:ext uri="{FF2B5EF4-FFF2-40B4-BE49-F238E27FC236}">
                <a16:creationId xmlns:a16="http://schemas.microsoft.com/office/drawing/2014/main" id="{0A4D02EC-585A-A5EA-918C-72B7855D2CA3}"/>
              </a:ext>
            </a:extLst>
          </p:cNvPr>
          <p:cNvSpPr>
            <a:spLocks noGrp="1"/>
          </p:cNvSpPr>
          <p:nvPr>
            <p:ph idx="1"/>
          </p:nvPr>
        </p:nvSpPr>
        <p:spPr>
          <a:xfrm>
            <a:off x="1302529" y="1566825"/>
            <a:ext cx="5660980" cy="4512211"/>
          </a:xfrm>
        </p:spPr>
        <p:txBody>
          <a:bodyPr>
            <a:normAutofit/>
          </a:bodyPr>
          <a:lstStyle/>
          <a:p>
            <a:pPr>
              <a:buNone/>
            </a:pPr>
            <a:r>
              <a:rPr lang="en-GB" sz="2800" b="1" dirty="0">
                <a:solidFill>
                  <a:schemeClr val="accent2"/>
                </a:solidFill>
              </a:rPr>
              <a:t>Data collection</a:t>
            </a:r>
            <a:endParaRPr lang="en-GB" sz="2800" dirty="0">
              <a:solidFill>
                <a:schemeClr val="accent2"/>
              </a:solidFill>
            </a:endParaRPr>
          </a:p>
          <a:p>
            <a:pPr lvl="1">
              <a:buFont typeface="Wingdings" panose="05000000000000000000" pitchFamily="2" charset="2"/>
              <a:buChar char="ü"/>
            </a:pPr>
            <a:r>
              <a:rPr lang="en-GB" dirty="0"/>
              <a:t>Qualitative research using </a:t>
            </a:r>
            <a:r>
              <a:rPr lang="en-GB" b="1" dirty="0"/>
              <a:t>focus interviews</a:t>
            </a:r>
          </a:p>
          <a:p>
            <a:pPr lvl="1">
              <a:buFont typeface="Wingdings" panose="05000000000000000000" pitchFamily="2" charset="2"/>
              <a:buChar char="ü"/>
            </a:pPr>
            <a:r>
              <a:rPr lang="en-GB" dirty="0"/>
              <a:t>From </a:t>
            </a:r>
            <a:r>
              <a:rPr lang="en-GB" b="1" dirty="0"/>
              <a:t>eight</a:t>
            </a:r>
            <a:r>
              <a:rPr lang="en-GB" dirty="0"/>
              <a:t> </a:t>
            </a:r>
            <a:r>
              <a:rPr lang="en-GB" b="1" dirty="0"/>
              <a:t>pupils with impairments </a:t>
            </a:r>
            <a:r>
              <a:rPr lang="en-GB" dirty="0"/>
              <a:t>and </a:t>
            </a:r>
            <a:r>
              <a:rPr lang="en-GB" b="1" dirty="0"/>
              <a:t>three instructors </a:t>
            </a:r>
            <a:r>
              <a:rPr lang="en-GB" dirty="0"/>
              <a:t>who taught students with special needs</a:t>
            </a:r>
          </a:p>
          <a:p>
            <a:pPr lvl="1">
              <a:buFont typeface="Wingdings" panose="05000000000000000000" pitchFamily="2" charset="2"/>
              <a:buChar char="ü"/>
            </a:pPr>
            <a:r>
              <a:rPr lang="en-GB" dirty="0"/>
              <a:t>At specialised school - ‘</a:t>
            </a:r>
            <a:r>
              <a:rPr lang="en-GB" b="1" dirty="0" err="1"/>
              <a:t>Laventure</a:t>
            </a:r>
            <a:r>
              <a:rPr lang="en-GB" b="1" dirty="0"/>
              <a:t> Technical School for Disabled</a:t>
            </a:r>
            <a:r>
              <a:rPr lang="en-GB" dirty="0"/>
              <a:t>’ (Mauritius). </a:t>
            </a:r>
          </a:p>
          <a:p>
            <a:pPr lvl="1">
              <a:buFont typeface="Wingdings" panose="05000000000000000000" pitchFamily="2" charset="2"/>
              <a:buChar char="ü"/>
            </a:pPr>
            <a:r>
              <a:rPr lang="en-GB" dirty="0"/>
              <a:t>From publications available on ResearchGate</a:t>
            </a:r>
          </a:p>
          <a:p>
            <a:pPr>
              <a:buNone/>
            </a:pPr>
            <a:endParaRPr lang="en-GB" sz="2000" dirty="0"/>
          </a:p>
        </p:txBody>
      </p:sp>
      <p:grpSp>
        <p:nvGrpSpPr>
          <p:cNvPr id="9" name="Group 8">
            <a:extLst>
              <a:ext uri="{FF2B5EF4-FFF2-40B4-BE49-F238E27FC236}">
                <a16:creationId xmlns:a16="http://schemas.microsoft.com/office/drawing/2014/main" id="{D5C019DA-DD6E-0304-6809-53CFDE97B9C5}"/>
              </a:ext>
            </a:extLst>
          </p:cNvPr>
          <p:cNvGrpSpPr/>
          <p:nvPr/>
        </p:nvGrpSpPr>
        <p:grpSpPr>
          <a:xfrm>
            <a:off x="7179395" y="1227407"/>
            <a:ext cx="4867422" cy="5327281"/>
            <a:chOff x="7179395" y="1227407"/>
            <a:chExt cx="4867422" cy="5327281"/>
          </a:xfrm>
        </p:grpSpPr>
        <p:sp>
          <p:nvSpPr>
            <p:cNvPr id="6" name="TextBox 5">
              <a:extLst>
                <a:ext uri="{FF2B5EF4-FFF2-40B4-BE49-F238E27FC236}">
                  <a16:creationId xmlns:a16="http://schemas.microsoft.com/office/drawing/2014/main" id="{59BD73DD-AC64-A4F4-C4D6-C21B9D2B5CFD}"/>
                </a:ext>
              </a:extLst>
            </p:cNvPr>
            <p:cNvSpPr txBox="1"/>
            <p:nvPr/>
          </p:nvSpPr>
          <p:spPr>
            <a:xfrm>
              <a:off x="7917411" y="6216134"/>
              <a:ext cx="3391389" cy="338554"/>
            </a:xfrm>
            <a:prstGeom prst="rect">
              <a:avLst/>
            </a:prstGeom>
            <a:noFill/>
          </p:spPr>
          <p:txBody>
            <a:bodyPr wrap="square">
              <a:spAutoFit/>
            </a:bodyPr>
            <a:lstStyle/>
            <a:p>
              <a:pPr>
                <a:buNone/>
              </a:pPr>
              <a:r>
                <a:rPr lang="en-GB" sz="1600" dirty="0"/>
                <a:t>Table 1 - Sample of focused interview</a:t>
              </a:r>
            </a:p>
          </p:txBody>
        </p:sp>
        <p:pic>
          <p:nvPicPr>
            <p:cNvPr id="7" name="Picture 6">
              <a:extLst>
                <a:ext uri="{FF2B5EF4-FFF2-40B4-BE49-F238E27FC236}">
                  <a16:creationId xmlns:a16="http://schemas.microsoft.com/office/drawing/2014/main" id="{59F057C1-04AC-9F1E-E88F-72188F8D509E}"/>
                </a:ext>
              </a:extLst>
            </p:cNvPr>
            <p:cNvPicPr>
              <a:picLocks noChangeAspect="1"/>
            </p:cNvPicPr>
            <p:nvPr/>
          </p:nvPicPr>
          <p:blipFill rotWithShape="1">
            <a:blip r:embed="rId6">
              <a:extLst>
                <a:ext uri="{28A0092B-C50C-407E-A947-70E740481C1C}">
                  <a14:useLocalDpi xmlns:a14="http://schemas.microsoft.com/office/drawing/2010/main" val="0"/>
                </a:ext>
              </a:extLst>
            </a:blip>
            <a:srcRect l="12136" r="13037" b="6652"/>
            <a:stretch/>
          </p:blipFill>
          <p:spPr bwMode="auto">
            <a:xfrm>
              <a:off x="7179395" y="1227407"/>
              <a:ext cx="4867422" cy="4851629"/>
            </a:xfrm>
            <a:prstGeom prst="rect">
              <a:avLst/>
            </a:prstGeom>
            <a:noFill/>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grpSp>
      <p:sp>
        <p:nvSpPr>
          <p:cNvPr id="8" name="TextBox 7">
            <a:extLst>
              <a:ext uri="{FF2B5EF4-FFF2-40B4-BE49-F238E27FC236}">
                <a16:creationId xmlns:a16="http://schemas.microsoft.com/office/drawing/2014/main" id="{CC3BBCB2-D83A-3FDD-B4C7-0FCD72902C76}"/>
              </a:ext>
            </a:extLst>
          </p:cNvPr>
          <p:cNvSpPr txBox="1"/>
          <p:nvPr/>
        </p:nvSpPr>
        <p:spPr>
          <a:xfrm>
            <a:off x="0" y="6519445"/>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2020b</a:t>
            </a:r>
            <a:endParaRPr lang="en-GB" sz="1600" dirty="0"/>
          </a:p>
        </p:txBody>
      </p:sp>
      <p:pic>
        <p:nvPicPr>
          <p:cNvPr id="4" name="Audio 3">
            <a:hlinkClick r:id="" action="ppaction://media"/>
            <a:extLst>
              <a:ext uri="{FF2B5EF4-FFF2-40B4-BE49-F238E27FC236}">
                <a16:creationId xmlns:a16="http://schemas.microsoft.com/office/drawing/2014/main" id="{CAE3EE67-2A06-4365-B504-0BF380EB67D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18150522"/>
      </p:ext>
    </p:extLst>
  </p:cSld>
  <p:clrMapOvr>
    <a:masterClrMapping/>
  </p:clrMapOvr>
  <mc:AlternateContent xmlns:mc="http://schemas.openxmlformats.org/markup-compatibility/2006" xmlns:p14="http://schemas.microsoft.com/office/powerpoint/2010/main">
    <mc:Choice Requires="p14">
      <p:transition spd="slow" p14:dur="2000" advTm="57044"/>
    </mc:Choice>
    <mc:Fallback xmlns="">
      <p:transition spd="slow" advTm="570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left)">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wipe(left)">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wipe(left)">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wipe(left)">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wipe(left)">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4" presetClass="entr" presetSubtype="32" fill="hold"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box(out)">
                                      <p:cBhvr>
                                        <p:cTn id="36" dur="2000"/>
                                        <p:tgtEl>
                                          <p:spTgt spid="9"/>
                                        </p:tgtEl>
                                      </p:cBhvr>
                                    </p:animEffect>
                                  </p:childTnLst>
                                </p:cTn>
                              </p:par>
                            </p:childTnLst>
                          </p:cTn>
                        </p:par>
                        <p:par>
                          <p:cTn id="37" fill="hold">
                            <p:stCondLst>
                              <p:cond delay="2000"/>
                            </p:stCondLst>
                            <p:childTnLst>
                              <p:par>
                                <p:cTn id="38" presetID="1" presetClass="entr" presetSubtype="0" fill="hold" grpId="0" nodeType="afterEffect">
                                  <p:stCondLst>
                                    <p:cond delay="0"/>
                                  </p:stCondLst>
                                  <p:childTnLst>
                                    <p:set>
                                      <p:cBhvr>
                                        <p:cTn id="39"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4"/>
                </p:tgtEl>
              </p:cMediaNode>
            </p:audio>
          </p:childTnLst>
        </p:cTn>
      </p:par>
    </p:tnLst>
    <p:bldLst>
      <p:bldP spid="3" grpId="0" uiExpand="1" build="p"/>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5FEBB-B386-78DE-911F-C80863D1434F}"/>
              </a:ext>
            </a:extLst>
          </p:cNvPr>
          <p:cNvSpPr>
            <a:spLocks noGrp="1"/>
          </p:cNvSpPr>
          <p:nvPr>
            <p:ph type="title"/>
          </p:nvPr>
        </p:nvSpPr>
        <p:spPr>
          <a:xfrm>
            <a:off x="1086643" y="0"/>
            <a:ext cx="10018713" cy="1443109"/>
          </a:xfrm>
        </p:spPr>
        <p:txBody>
          <a:bodyPr>
            <a:normAutofit/>
          </a:bodyPr>
          <a:lstStyle/>
          <a:p>
            <a:r>
              <a:rPr lang="en-GB" dirty="0">
                <a:ln w="0"/>
                <a:solidFill>
                  <a:schemeClr val="accent1"/>
                </a:solidFill>
                <a:effectLst>
                  <a:outerShdw blurRad="38100" dist="25400" dir="5400000" algn="ctr" rotWithShape="0">
                    <a:srgbClr val="6E747A">
                      <a:alpha val="43000"/>
                    </a:srgbClr>
                  </a:outerShdw>
                </a:effectLst>
              </a:rPr>
              <a:t>Research Method (2)</a:t>
            </a:r>
          </a:p>
        </p:txBody>
      </p:sp>
      <p:sp>
        <p:nvSpPr>
          <p:cNvPr id="8" name="Content Placeholder 2">
            <a:extLst>
              <a:ext uri="{FF2B5EF4-FFF2-40B4-BE49-F238E27FC236}">
                <a16:creationId xmlns:a16="http://schemas.microsoft.com/office/drawing/2014/main" id="{F012096E-248B-3C8F-457A-7DA748287463}"/>
              </a:ext>
            </a:extLst>
          </p:cNvPr>
          <p:cNvSpPr>
            <a:spLocks noGrp="1"/>
          </p:cNvSpPr>
          <p:nvPr>
            <p:ph idx="1"/>
          </p:nvPr>
        </p:nvSpPr>
        <p:spPr>
          <a:xfrm>
            <a:off x="2108897" y="1451313"/>
            <a:ext cx="6536789" cy="1752599"/>
          </a:xfrm>
        </p:spPr>
        <p:txBody>
          <a:bodyPr>
            <a:normAutofit/>
          </a:bodyPr>
          <a:lstStyle/>
          <a:p>
            <a:pPr>
              <a:buNone/>
            </a:pPr>
            <a:r>
              <a:rPr lang="en-GB" sz="2800" b="1" dirty="0">
                <a:solidFill>
                  <a:schemeClr val="accent2"/>
                </a:solidFill>
              </a:rPr>
              <a:t>Focus Interview with:</a:t>
            </a:r>
            <a:endParaRPr lang="en-GB" sz="2800" dirty="0">
              <a:solidFill>
                <a:schemeClr val="accent2"/>
              </a:solidFill>
            </a:endParaRPr>
          </a:p>
          <a:p>
            <a:pPr marL="342900" indent="-342900">
              <a:buAutoNum type="arabicPeriod"/>
            </a:pPr>
            <a:r>
              <a:rPr lang="en-GB" sz="2000" b="1" dirty="0"/>
              <a:t> Students with disabilities </a:t>
            </a:r>
          </a:p>
          <a:p>
            <a:pPr marL="457200" indent="-457200">
              <a:buFont typeface="+mj-lt"/>
              <a:buAutoNum type="arabicPeriod"/>
            </a:pPr>
            <a:r>
              <a:rPr lang="en-GB" sz="2000" b="1" dirty="0"/>
              <a:t>Instructors </a:t>
            </a:r>
            <a:r>
              <a:rPr lang="en-GB" sz="2000" dirty="0"/>
              <a:t>educating students with special needs</a:t>
            </a:r>
          </a:p>
          <a:p>
            <a:pPr marL="342900" indent="-342900">
              <a:buAutoNum type="arabicPeriod"/>
            </a:pPr>
            <a:endParaRPr lang="en-GB" sz="1800" dirty="0"/>
          </a:p>
        </p:txBody>
      </p:sp>
      <p:grpSp>
        <p:nvGrpSpPr>
          <p:cNvPr id="11" name="Group 10">
            <a:extLst>
              <a:ext uri="{FF2B5EF4-FFF2-40B4-BE49-F238E27FC236}">
                <a16:creationId xmlns:a16="http://schemas.microsoft.com/office/drawing/2014/main" id="{19EE0049-DDF1-A8B6-94DA-1D87EFF73B89}"/>
              </a:ext>
            </a:extLst>
          </p:cNvPr>
          <p:cNvGrpSpPr/>
          <p:nvPr/>
        </p:nvGrpSpPr>
        <p:grpSpPr>
          <a:xfrm>
            <a:off x="2108897" y="3040686"/>
            <a:ext cx="8657578" cy="3518850"/>
            <a:chOff x="2108897" y="3195708"/>
            <a:chExt cx="8657578" cy="3518850"/>
          </a:xfrm>
        </p:grpSpPr>
        <p:pic>
          <p:nvPicPr>
            <p:cNvPr id="7" name="Picture 6">
              <a:extLst>
                <a:ext uri="{FF2B5EF4-FFF2-40B4-BE49-F238E27FC236}">
                  <a16:creationId xmlns:a16="http://schemas.microsoft.com/office/drawing/2014/main" id="{15F8F3A5-7FDC-98C4-D5EF-29D5220D79C1}"/>
                </a:ext>
              </a:extLst>
            </p:cNvPr>
            <p:cNvPicPr>
              <a:picLocks noChangeAspect="1"/>
            </p:cNvPicPr>
            <p:nvPr/>
          </p:nvPicPr>
          <p:blipFill rotWithShape="1">
            <a:blip r:embed="rId6">
              <a:extLst>
                <a:ext uri="{28A0092B-C50C-407E-A947-70E740481C1C}">
                  <a14:useLocalDpi xmlns:a14="http://schemas.microsoft.com/office/drawing/2010/main" val="0"/>
                </a:ext>
              </a:extLst>
            </a:blip>
            <a:srcRect b="12749"/>
            <a:stretch/>
          </p:blipFill>
          <p:spPr bwMode="auto">
            <a:xfrm>
              <a:off x="2108897" y="3195708"/>
              <a:ext cx="8657578" cy="3149518"/>
            </a:xfrm>
            <a:prstGeom prst="rect">
              <a:avLst/>
            </a:prstGeom>
            <a:noFill/>
            <a:ln w="9525" cap="flat" cmpd="sng" algn="ctr">
              <a:solidFill>
                <a:sysClr val="windowText" lastClr="000000"/>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C3097736-A416-2487-61D8-DC9A181AE0DA}"/>
                </a:ext>
              </a:extLst>
            </p:cNvPr>
            <p:cNvSpPr txBox="1"/>
            <p:nvPr/>
          </p:nvSpPr>
          <p:spPr>
            <a:xfrm>
              <a:off x="3083758" y="6345226"/>
              <a:ext cx="6707856" cy="369332"/>
            </a:xfrm>
            <a:prstGeom prst="rect">
              <a:avLst/>
            </a:prstGeom>
            <a:noFill/>
          </p:spPr>
          <p:txBody>
            <a:bodyPr wrap="square">
              <a:spAutoFit/>
            </a:bodyPr>
            <a:lstStyle/>
            <a:p>
              <a:pPr>
                <a:buNone/>
              </a:pPr>
              <a:r>
                <a:rPr lang="en-GB" sz="1600" dirty="0"/>
                <a:t>Table 2 - </a:t>
              </a:r>
              <a:r>
                <a:rPr lang="en-GB" dirty="0">
                  <a:latin typeface="Calibri" panose="020F0502020204030204" pitchFamily="34" charset="0"/>
                  <a:cs typeface="Times New Roman" panose="02020603050405020304" pitchFamily="18" charset="0"/>
                </a:rPr>
                <a:t>Q</a:t>
              </a:r>
              <a:r>
                <a:rPr lang="en-GB" sz="1800" dirty="0">
                  <a:effectLst/>
                  <a:latin typeface="Calibri" panose="020F0502020204030204" pitchFamily="34" charset="0"/>
                  <a:ea typeface="Calibri" panose="020F0502020204030204" pitchFamily="34" charset="0"/>
                  <a:cs typeface="Times New Roman" panose="02020603050405020304" pitchFamily="18" charset="0"/>
                </a:rPr>
                <a:t>uestions asked during focused interview to the respondents </a:t>
              </a:r>
              <a:endParaRPr lang="en-GB" sz="1600" dirty="0"/>
            </a:p>
          </p:txBody>
        </p:sp>
      </p:grpSp>
      <p:sp>
        <p:nvSpPr>
          <p:cNvPr id="10" name="TextBox 9">
            <a:extLst>
              <a:ext uri="{FF2B5EF4-FFF2-40B4-BE49-F238E27FC236}">
                <a16:creationId xmlns:a16="http://schemas.microsoft.com/office/drawing/2014/main" id="{8F5E82C6-A71D-B848-3645-DA8F34B9B366}"/>
              </a:ext>
            </a:extLst>
          </p:cNvPr>
          <p:cNvSpPr txBox="1"/>
          <p:nvPr/>
        </p:nvSpPr>
        <p:spPr>
          <a:xfrm>
            <a:off x="0" y="6519446"/>
            <a:ext cx="3391389" cy="338554"/>
          </a:xfrm>
          <a:prstGeom prst="rect">
            <a:avLst/>
          </a:prstGeom>
          <a:noFill/>
        </p:spPr>
        <p:txBody>
          <a:bodyPr wrap="square">
            <a:spAutoFit/>
          </a:bodyPr>
          <a:lstStyle/>
          <a:p>
            <a:pPr>
              <a:buNone/>
            </a:pPr>
            <a:r>
              <a:rPr lang="en-GB" sz="1600" dirty="0"/>
              <a:t>Sources: </a:t>
            </a:r>
            <a:r>
              <a:rPr lang="en-GB" sz="1600" dirty="0">
                <a:solidFill>
                  <a:srgbClr val="000000"/>
                </a:solidFill>
                <a:effectLst/>
              </a:rPr>
              <a:t>Garg and Sharma, 2020c</a:t>
            </a:r>
            <a:endParaRPr lang="en-GB" sz="1600" dirty="0"/>
          </a:p>
        </p:txBody>
      </p:sp>
      <p:pic>
        <p:nvPicPr>
          <p:cNvPr id="3" name="Audio 2">
            <a:hlinkClick r:id="" action="ppaction://media"/>
            <a:extLst>
              <a:ext uri="{FF2B5EF4-FFF2-40B4-BE49-F238E27FC236}">
                <a16:creationId xmlns:a16="http://schemas.microsoft.com/office/drawing/2014/main" id="{26A027FD-874F-40C6-BCF5-FB9C01E82B0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632313277"/>
      </p:ext>
    </p:extLst>
  </p:cSld>
  <p:clrMapOvr>
    <a:masterClrMapping/>
  </p:clrMapOvr>
  <mc:AlternateContent xmlns:mc="http://schemas.openxmlformats.org/markup-compatibility/2006" xmlns:p14="http://schemas.microsoft.com/office/powerpoint/2010/main">
    <mc:Choice Requires="p14">
      <p:transition spd="slow" p14:dur="2000" advTm="47118"/>
    </mc:Choice>
    <mc:Fallback xmlns="">
      <p:transition spd="slow" advTm="47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wipe(left)">
                                      <p:cBhvr>
                                        <p:cTn id="11" dur="500"/>
                                        <p:tgtEl>
                                          <p:spTgt spid="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8">
                                            <p:txEl>
                                              <p:pRg st="1" end="1"/>
                                            </p:txEl>
                                          </p:spTgt>
                                        </p:tgtEl>
                                        <p:attrNameLst>
                                          <p:attrName>style.visibility</p:attrName>
                                        </p:attrNameLst>
                                      </p:cBhvr>
                                      <p:to>
                                        <p:strVal val="visible"/>
                                      </p:to>
                                    </p:set>
                                    <p:animEffect transition="in" filter="wipe(left)">
                                      <p:cBhvr>
                                        <p:cTn id="16" dur="500"/>
                                        <p:tgtEl>
                                          <p:spTgt spid="8">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wipe(left)">
                                      <p:cBhvr>
                                        <p:cTn id="21" dur="500"/>
                                        <p:tgtEl>
                                          <p:spTgt spid="8">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4" presetClass="entr" presetSubtype="32"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ox(out)">
                                      <p:cBhvr>
                                        <p:cTn id="26" dur="2000"/>
                                        <p:tgtEl>
                                          <p:spTgt spid="11"/>
                                        </p:tgtEl>
                                      </p:cBhvr>
                                    </p:animEffect>
                                  </p:childTnLst>
                                </p:cTn>
                              </p:par>
                            </p:childTnLst>
                          </p:cTn>
                        </p:par>
                        <p:par>
                          <p:cTn id="27" fill="hold">
                            <p:stCondLst>
                              <p:cond delay="2000"/>
                            </p:stCondLst>
                            <p:childTnLst>
                              <p:par>
                                <p:cTn id="28" presetID="1"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3"/>
                </p:tgtEl>
              </p:cMediaNode>
            </p:audio>
          </p:childTnLst>
        </p:cTn>
      </p:par>
    </p:tnLst>
    <p:bldLst>
      <p:bldP spid="8" grpId="0" build="p"/>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AB3CB-B7A6-204B-4FBD-B5EC0CDF5A89}"/>
              </a:ext>
            </a:extLst>
          </p:cNvPr>
          <p:cNvSpPr>
            <a:spLocks noGrp="1"/>
          </p:cNvSpPr>
          <p:nvPr>
            <p:ph type="title"/>
          </p:nvPr>
        </p:nvSpPr>
        <p:spPr>
          <a:xfrm>
            <a:off x="1086643" y="0"/>
            <a:ext cx="10018713" cy="1752599"/>
          </a:xfrm>
        </p:spPr>
        <p:txBody>
          <a:bodyPr/>
          <a:lstStyle/>
          <a:p>
            <a:r>
              <a:rPr lang="en-GB" dirty="0">
                <a:ln w="0"/>
                <a:solidFill>
                  <a:schemeClr val="accent1"/>
                </a:solidFill>
                <a:effectLst>
                  <a:outerShdw blurRad="38100" dist="25400" dir="5400000" algn="ctr" rotWithShape="0">
                    <a:srgbClr val="6E747A">
                      <a:alpha val="43000"/>
                    </a:srgbClr>
                  </a:outerShdw>
                </a:effectLst>
              </a:rPr>
              <a:t>Method Limitations</a:t>
            </a:r>
          </a:p>
        </p:txBody>
      </p:sp>
      <p:sp>
        <p:nvSpPr>
          <p:cNvPr id="3" name="Content Placeholder 2">
            <a:extLst>
              <a:ext uri="{FF2B5EF4-FFF2-40B4-BE49-F238E27FC236}">
                <a16:creationId xmlns:a16="http://schemas.microsoft.com/office/drawing/2014/main" id="{C8C91120-ED94-368E-DB1E-F1136936E59E}"/>
              </a:ext>
            </a:extLst>
          </p:cNvPr>
          <p:cNvSpPr>
            <a:spLocks noGrp="1"/>
          </p:cNvSpPr>
          <p:nvPr>
            <p:ph idx="1"/>
          </p:nvPr>
        </p:nvSpPr>
        <p:spPr>
          <a:xfrm>
            <a:off x="1485397" y="2220352"/>
            <a:ext cx="9221204" cy="3124201"/>
          </a:xfrm>
        </p:spPr>
        <p:txBody>
          <a:bodyPr>
            <a:normAutofit/>
          </a:bodyPr>
          <a:lstStyle/>
          <a:p>
            <a:pPr marL="0" indent="0">
              <a:buNone/>
            </a:pPr>
            <a:r>
              <a:rPr lang="en-GB" sz="2800" b="1" dirty="0">
                <a:solidFill>
                  <a:schemeClr val="accent2"/>
                </a:solidFill>
              </a:rPr>
              <a:t>Interview with students with disabilities:</a:t>
            </a:r>
          </a:p>
          <a:p>
            <a:pPr>
              <a:buFont typeface="Courier New" panose="02070309020205020404" pitchFamily="49" charset="0"/>
              <a:buChar char="o"/>
            </a:pPr>
            <a:r>
              <a:rPr lang="en-GB" b="1" dirty="0"/>
              <a:t>Time consuming </a:t>
            </a:r>
            <a:r>
              <a:rPr lang="en-GB" dirty="0"/>
              <a:t>– questions had to be thoroughly explained for them to grasp correctly</a:t>
            </a:r>
          </a:p>
          <a:p>
            <a:pPr>
              <a:buFont typeface="Courier New" panose="02070309020205020404" pitchFamily="49" charset="0"/>
              <a:buChar char="o"/>
            </a:pPr>
            <a:r>
              <a:rPr lang="en-GB" b="1" dirty="0"/>
              <a:t>Behavioural resistance </a:t>
            </a:r>
            <a:r>
              <a:rPr lang="en-GB" dirty="0"/>
              <a:t>- students with visual and physical impairments not always ready to conduct interviews, react to inquires, or simply engage</a:t>
            </a:r>
          </a:p>
          <a:p>
            <a:endParaRPr lang="en-GB" dirty="0"/>
          </a:p>
        </p:txBody>
      </p:sp>
      <p:pic>
        <p:nvPicPr>
          <p:cNvPr id="4" name="Audio 3">
            <a:hlinkClick r:id="" action="ppaction://media"/>
            <a:extLst>
              <a:ext uri="{FF2B5EF4-FFF2-40B4-BE49-F238E27FC236}">
                <a16:creationId xmlns:a16="http://schemas.microsoft.com/office/drawing/2014/main" id="{6DA8D14B-8CCC-4C10-AD4F-1D8884DDC62B}"/>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633200" y="6299200"/>
            <a:ext cx="406400" cy="406400"/>
          </a:xfrm>
          <a:prstGeom prst="rect">
            <a:avLst/>
          </a:prstGeom>
        </p:spPr>
      </p:pic>
    </p:spTree>
    <p:custDataLst>
      <p:tags r:id="rId2"/>
    </p:custDataLst>
    <p:extLst>
      <p:ext uri="{BB962C8B-B14F-4D97-AF65-F5344CB8AC3E}">
        <p14:creationId xmlns:p14="http://schemas.microsoft.com/office/powerpoint/2010/main" val="31935045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2796"/>
    </mc:Choice>
    <mc:Fallback xmlns="">
      <p:transition spd="slow" advTm="32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4"/>
                </p:tgtEl>
              </p:cMediaNode>
            </p:audio>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5|14.6|12.7|9.4|8.5|20.9"/>
</p:tagLst>
</file>

<file path=ppt/tags/tag10.xml><?xml version="1.0" encoding="utf-8"?>
<p:tagLst xmlns:a="http://schemas.openxmlformats.org/drawingml/2006/main" xmlns:r="http://schemas.openxmlformats.org/officeDocument/2006/relationships" xmlns:p="http://schemas.openxmlformats.org/presentationml/2006/main">
  <p:tag name="TIMING" val="|1.2|4.4|12.9"/>
</p:tagLst>
</file>

<file path=ppt/tags/tag11.xml><?xml version="1.0" encoding="utf-8"?>
<p:tagLst xmlns:a="http://schemas.openxmlformats.org/drawingml/2006/main" xmlns:r="http://schemas.openxmlformats.org/officeDocument/2006/relationships" xmlns:p="http://schemas.openxmlformats.org/presentationml/2006/main">
  <p:tag name="TIMING" val="|3.5|9.5|4.4|2.9|12|9.4|15.8|1.2|18.4|13.5|6.1|7.8|2.7|3.5|9.3|15.2"/>
</p:tagLst>
</file>

<file path=ppt/tags/tag12.xml><?xml version="1.0" encoding="utf-8"?>
<p:tagLst xmlns:a="http://schemas.openxmlformats.org/drawingml/2006/main" xmlns:r="http://schemas.openxmlformats.org/officeDocument/2006/relationships" xmlns:p="http://schemas.openxmlformats.org/presentationml/2006/main">
  <p:tag name="TIMING" val="|1.2|10.1|14.7|16.6"/>
</p:tagLst>
</file>

<file path=ppt/tags/tag13.xml><?xml version="1.0" encoding="utf-8"?>
<p:tagLst xmlns:a="http://schemas.openxmlformats.org/drawingml/2006/main" xmlns:r="http://schemas.openxmlformats.org/officeDocument/2006/relationships" xmlns:p="http://schemas.openxmlformats.org/presentationml/2006/main">
  <p:tag name="TIMING" val="|2.5|48.9|13.1|47.7|44.2"/>
</p:tagLst>
</file>

<file path=ppt/tags/tag14.xml><?xml version="1.0" encoding="utf-8"?>
<p:tagLst xmlns:a="http://schemas.openxmlformats.org/drawingml/2006/main" xmlns:r="http://schemas.openxmlformats.org/officeDocument/2006/relationships" xmlns:p="http://schemas.openxmlformats.org/presentationml/2006/main">
  <p:tag name="TIMING" val="|1.3|10.5|17.5"/>
</p:tagLst>
</file>

<file path=ppt/tags/tag15.xml><?xml version="1.0" encoding="utf-8"?>
<p:tagLst xmlns:a="http://schemas.openxmlformats.org/drawingml/2006/main" xmlns:r="http://schemas.openxmlformats.org/officeDocument/2006/relationships" xmlns:p="http://schemas.openxmlformats.org/presentationml/2006/main">
  <p:tag name="TIMING" val="|1.7"/>
</p:tagLst>
</file>

<file path=ppt/tags/tag2.xml><?xml version="1.0" encoding="utf-8"?>
<p:tagLst xmlns:a="http://schemas.openxmlformats.org/drawingml/2006/main" xmlns:r="http://schemas.openxmlformats.org/officeDocument/2006/relationships" xmlns:p="http://schemas.openxmlformats.org/presentationml/2006/main">
  <p:tag name="TIMING" val="|4.2|6.6"/>
</p:tagLst>
</file>

<file path=ppt/tags/tag3.xml><?xml version="1.0" encoding="utf-8"?>
<p:tagLst xmlns:a="http://schemas.openxmlformats.org/drawingml/2006/main" xmlns:r="http://schemas.openxmlformats.org/officeDocument/2006/relationships" xmlns:p="http://schemas.openxmlformats.org/presentationml/2006/main">
  <p:tag name="TIMING" val="|1.6|1.6|13|15.8|7.2|2.4|3.4"/>
</p:tagLst>
</file>

<file path=ppt/tags/tag4.xml><?xml version="1.0" encoding="utf-8"?>
<p:tagLst xmlns:a="http://schemas.openxmlformats.org/drawingml/2006/main" xmlns:r="http://schemas.openxmlformats.org/officeDocument/2006/relationships" xmlns:p="http://schemas.openxmlformats.org/presentationml/2006/main">
  <p:tag name="TIMING" val="|0.7|19.2|15.3"/>
</p:tagLst>
</file>

<file path=ppt/tags/tag5.xml><?xml version="1.0" encoding="utf-8"?>
<p:tagLst xmlns:a="http://schemas.openxmlformats.org/drawingml/2006/main" xmlns:r="http://schemas.openxmlformats.org/officeDocument/2006/relationships" xmlns:p="http://schemas.openxmlformats.org/presentationml/2006/main">
  <p:tag name="TIMING" val="|0.6|1.8|10.8|10.9|25.3|6"/>
</p:tagLst>
</file>

<file path=ppt/tags/tag6.xml><?xml version="1.0" encoding="utf-8"?>
<p:tagLst xmlns:a="http://schemas.openxmlformats.org/drawingml/2006/main" xmlns:r="http://schemas.openxmlformats.org/officeDocument/2006/relationships" xmlns:p="http://schemas.openxmlformats.org/presentationml/2006/main">
  <p:tag name="TIMING" val="|3.5|2.5|3.2|14.3|4.8|3.8"/>
</p:tagLst>
</file>

<file path=ppt/tags/tag7.xml><?xml version="1.0" encoding="utf-8"?>
<p:tagLst xmlns:a="http://schemas.openxmlformats.org/drawingml/2006/main" xmlns:r="http://schemas.openxmlformats.org/officeDocument/2006/relationships" xmlns:p="http://schemas.openxmlformats.org/presentationml/2006/main">
  <p:tag name="TIMING" val="|1.4|5.1|16.6|14.9"/>
</p:tagLst>
</file>

<file path=ppt/tags/tag8.xml><?xml version="1.0" encoding="utf-8"?>
<p:tagLst xmlns:a="http://schemas.openxmlformats.org/drawingml/2006/main" xmlns:r="http://schemas.openxmlformats.org/officeDocument/2006/relationships" xmlns:p="http://schemas.openxmlformats.org/presentationml/2006/main">
  <p:tag name="TIMING" val="|1.5|7.2|8.4"/>
</p:tagLst>
</file>

<file path=ppt/tags/tag9.xml><?xml version="1.0" encoding="utf-8"?>
<p:tagLst xmlns:a="http://schemas.openxmlformats.org/drawingml/2006/main" xmlns:r="http://schemas.openxmlformats.org/officeDocument/2006/relationships" xmlns:p="http://schemas.openxmlformats.org/presentationml/2006/main">
  <p:tag name="TIMING" val="|0.9|5.8|12.4|8|3.2|4.8|3.2|3.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allax">
    <a:dk1>
      <a:sysClr val="windowText" lastClr="000000"/>
    </a:dk1>
    <a:lt1>
      <a:sysClr val="window" lastClr="FFFFFF"/>
    </a:lt1>
    <a:dk2>
      <a:srgbClr val="212121"/>
    </a:dk2>
    <a:lt2>
      <a:srgbClr val="CDD0D1"/>
    </a:lt2>
    <a:accent1>
      <a:srgbClr val="EB8F22"/>
    </a:accent1>
    <a:accent2>
      <a:srgbClr val="CD4223"/>
    </a:accent2>
    <a:accent3>
      <a:srgbClr val="A89374"/>
    </a:accent3>
    <a:accent4>
      <a:srgbClr val="83AA67"/>
    </a:accent4>
    <a:accent5>
      <a:srgbClr val="4FA9C1"/>
    </a:accent5>
    <a:accent6>
      <a:srgbClr val="9390AF"/>
    </a:accent6>
    <a:hlink>
      <a:srgbClr val="EC7220"/>
    </a:hlink>
    <a:folHlink>
      <a:srgbClr val="F09355"/>
    </a:folHlink>
  </a:clrScheme>
</a:themeOverride>
</file>

<file path=docProps/app.xml><?xml version="1.0" encoding="utf-8"?>
<Properties xmlns="http://schemas.openxmlformats.org/officeDocument/2006/extended-properties" xmlns:vt="http://schemas.openxmlformats.org/officeDocument/2006/docPropsVTypes">
  <Template/>
  <TotalTime>1733</TotalTime>
  <Words>3161</Words>
  <Application>Microsoft Office PowerPoint</Application>
  <PresentationFormat>Widescreen</PresentationFormat>
  <Paragraphs>183</Paragraphs>
  <Slides>18</Slides>
  <Notes>18</Notes>
  <HiddenSlides>0</HiddenSlides>
  <MMClips>17</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Corbel</vt:lpstr>
      <vt:lpstr>Corbel (Body)</vt:lpstr>
      <vt:lpstr>Courier New</vt:lpstr>
      <vt:lpstr>Times New Roman</vt:lpstr>
      <vt:lpstr>Wingdings</vt:lpstr>
      <vt:lpstr>Parallax</vt:lpstr>
      <vt:lpstr>Research Proposal</vt:lpstr>
      <vt:lpstr>Research Background</vt:lpstr>
      <vt:lpstr>Research Questions</vt:lpstr>
      <vt:lpstr>Research Aim and Objectives</vt:lpstr>
      <vt:lpstr>Literature Review</vt:lpstr>
      <vt:lpstr>Introduction</vt:lpstr>
      <vt:lpstr>Research Method (1)</vt:lpstr>
      <vt:lpstr>Research Method (2)</vt:lpstr>
      <vt:lpstr>Method Limitations</vt:lpstr>
      <vt:lpstr>Ethical Consideration</vt:lpstr>
      <vt:lpstr>Risk Assessment</vt:lpstr>
      <vt:lpstr>Data Analysis</vt:lpstr>
      <vt:lpstr>Research Result (1)</vt:lpstr>
      <vt:lpstr>Research Result (2)</vt:lpstr>
      <vt:lpstr>Conclusion</vt:lpstr>
      <vt:lpstr>Work Plan</vt:lpstr>
      <vt:lpstr>Bibliography</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Research Proposal Topic</dc:title>
  <dc:creator>Kushboo Sewdine</dc:creator>
  <cp:lastModifiedBy>Mohonee, Kalina</cp:lastModifiedBy>
  <cp:revision>165</cp:revision>
  <cp:lastPrinted>2022-05-15T19:36:00Z</cp:lastPrinted>
  <dcterms:created xsi:type="dcterms:W3CDTF">2022-05-08T09:59:59Z</dcterms:created>
  <dcterms:modified xsi:type="dcterms:W3CDTF">2022-05-15T19:37:45Z</dcterms:modified>
</cp:coreProperties>
</file>

<file path=docProps/thumbnail.jpeg>
</file>